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8"/>
  </p:notesMasterIdLst>
  <p:sldIdLst>
    <p:sldId id="256" r:id="rId2"/>
    <p:sldId id="257" r:id="rId3"/>
    <p:sldId id="258" r:id="rId4"/>
    <p:sldId id="259" r:id="rId5"/>
    <p:sldId id="260" r:id="rId6"/>
    <p:sldId id="261" r:id="rId7"/>
    <p:sldId id="262" r:id="rId8"/>
    <p:sldId id="290" r:id="rId9"/>
    <p:sldId id="264" r:id="rId10"/>
    <p:sldId id="263" r:id="rId11"/>
    <p:sldId id="282" r:id="rId12"/>
    <p:sldId id="270" r:id="rId13"/>
    <p:sldId id="283" r:id="rId14"/>
    <p:sldId id="284" r:id="rId15"/>
    <p:sldId id="266" r:id="rId16"/>
    <p:sldId id="265" r:id="rId17"/>
    <p:sldId id="267" r:id="rId18"/>
    <p:sldId id="293" r:id="rId19"/>
    <p:sldId id="294" r:id="rId20"/>
    <p:sldId id="295" r:id="rId21"/>
    <p:sldId id="269" r:id="rId22"/>
    <p:sldId id="271" r:id="rId23"/>
    <p:sldId id="291" r:id="rId24"/>
    <p:sldId id="285" r:id="rId25"/>
    <p:sldId id="286" r:id="rId26"/>
    <p:sldId id="287" r:id="rId27"/>
    <p:sldId id="288" r:id="rId28"/>
    <p:sldId id="313" r:id="rId29"/>
    <p:sldId id="314" r:id="rId30"/>
    <p:sldId id="272" r:id="rId31"/>
    <p:sldId id="273" r:id="rId32"/>
    <p:sldId id="308" r:id="rId33"/>
    <p:sldId id="309" r:id="rId34"/>
    <p:sldId id="274" r:id="rId35"/>
    <p:sldId id="305" r:id="rId36"/>
    <p:sldId id="296" r:id="rId37"/>
    <p:sldId id="300" r:id="rId38"/>
    <p:sldId id="306" r:id="rId39"/>
    <p:sldId id="301" r:id="rId40"/>
    <p:sldId id="307" r:id="rId41"/>
    <p:sldId id="297" r:id="rId42"/>
    <p:sldId id="302" r:id="rId43"/>
    <p:sldId id="310" r:id="rId44"/>
    <p:sldId id="275" r:id="rId45"/>
    <p:sldId id="279" r:id="rId46"/>
    <p:sldId id="280" r:id="rId47"/>
    <p:sldId id="311" r:id="rId48"/>
    <p:sldId id="299" r:id="rId49"/>
    <p:sldId id="298" r:id="rId50"/>
    <p:sldId id="281" r:id="rId51"/>
    <p:sldId id="312" r:id="rId52"/>
    <p:sldId id="276" r:id="rId53"/>
    <p:sldId id="277" r:id="rId54"/>
    <p:sldId id="303" r:id="rId55"/>
    <p:sldId id="315" r:id="rId56"/>
    <p:sldId id="27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C2A"/>
    <a:srgbClr val="3C3F2D"/>
    <a:srgbClr val="002955"/>
    <a:srgbClr val="AF5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22"/>
    <p:restoredTop sz="93750"/>
  </p:normalViewPr>
  <p:slideViewPr>
    <p:cSldViewPr snapToGrid="0" snapToObjects="1">
      <p:cViewPr varScale="1">
        <p:scale>
          <a:sx n="118" d="100"/>
          <a:sy n="118" d="100"/>
        </p:scale>
        <p:origin x="800" y="208"/>
      </p:cViewPr>
      <p:guideLst>
        <p:guide orient="horz" pos="2160"/>
        <p:guide pos="3840"/>
      </p:guideLst>
    </p:cSldViewPr>
  </p:slideViewPr>
  <p:notesTextViewPr>
    <p:cViewPr>
      <p:scale>
        <a:sx n="1" d="1"/>
        <a:sy n="1" d="1"/>
      </p:scale>
      <p:origin x="0" y="0"/>
    </p:cViewPr>
  </p:notesTextViewPr>
  <p:sorterViewPr>
    <p:cViewPr>
      <p:scale>
        <a:sx n="81" d="100"/>
        <a:sy n="8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11818C-94C4-6349-B853-A0BDD063B5BD}"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433C6-D93B-CD4B-9CF9-EF40DE81E554}" type="slidenum">
              <a:rPr lang="en-US" smtClean="0"/>
              <a:t>‹#›</a:t>
            </a:fld>
            <a:endParaRPr lang="en-US"/>
          </a:p>
        </p:txBody>
      </p:sp>
    </p:spTree>
    <p:extLst>
      <p:ext uri="{BB962C8B-B14F-4D97-AF65-F5344CB8AC3E}">
        <p14:creationId xmlns:p14="http://schemas.microsoft.com/office/powerpoint/2010/main" val="1516165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Overview (Tanya)</a:t>
            </a:r>
          </a:p>
          <a:p>
            <a:pPr marL="171450" indent="-171450">
              <a:buFontTx/>
              <a:buChar char="-"/>
            </a:pPr>
            <a:r>
              <a:rPr lang="en-US" dirty="0" smtClean="0"/>
              <a:t>Who are we?</a:t>
            </a:r>
          </a:p>
          <a:p>
            <a:pPr marL="171450" indent="-171450">
              <a:buFontTx/>
              <a:buChar char="-"/>
            </a:pPr>
            <a:r>
              <a:rPr lang="en-US" dirty="0" smtClean="0"/>
              <a:t>What is biocuration?</a:t>
            </a:r>
          </a:p>
          <a:p>
            <a:pPr marL="0" indent="0">
              <a:buFontTx/>
              <a:buNone/>
            </a:pPr>
            <a:r>
              <a:rPr lang="en-US" dirty="0" smtClean="0"/>
              <a:t>Functional Annotation</a:t>
            </a:r>
            <a:r>
              <a:rPr lang="en-US" baseline="0" dirty="0" smtClean="0"/>
              <a:t> (Leonore)</a:t>
            </a:r>
            <a:endParaRPr lang="en-US" dirty="0" smtClean="0"/>
          </a:p>
          <a:p>
            <a:pPr marL="0" indent="0">
              <a:buFontTx/>
              <a:buNone/>
            </a:pPr>
            <a:r>
              <a:rPr lang="en-US" dirty="0" smtClean="0"/>
              <a:t>Controlled Vocabulary Annotation(</a:t>
            </a:r>
            <a:r>
              <a:rPr lang="en-US" dirty="0" err="1" smtClean="0"/>
              <a:t>Leonore</a:t>
            </a:r>
            <a:r>
              <a:rPr lang="en-US" dirty="0" smtClean="0"/>
              <a:t>)</a:t>
            </a:r>
          </a:p>
          <a:p>
            <a:pPr marL="171450" indent="-171450">
              <a:buFontTx/>
              <a:buChar char="-"/>
            </a:pPr>
            <a:r>
              <a:rPr lang="en-US" dirty="0" smtClean="0"/>
              <a:t>What is a controlled vocabulary (CV) annotation?\</a:t>
            </a:r>
          </a:p>
          <a:p>
            <a:pPr marL="171450" indent="-171450">
              <a:buFontTx/>
              <a:buChar char="-"/>
            </a:pPr>
            <a:r>
              <a:rPr lang="en-US" dirty="0" smtClean="0"/>
              <a:t>What is an ontology?</a:t>
            </a:r>
          </a:p>
          <a:p>
            <a:pPr marL="171450" indent="-171450">
              <a:buFontTx/>
              <a:buChar char="-"/>
            </a:pPr>
            <a:r>
              <a:rPr lang="en-US" dirty="0" smtClean="0"/>
              <a:t>GOAT basics</a:t>
            </a:r>
          </a:p>
          <a:p>
            <a:pPr marL="171450" indent="-171450">
              <a:buFontTx/>
              <a:buChar char="-"/>
            </a:pPr>
            <a:r>
              <a:rPr lang="en-US" dirty="0" smtClean="0"/>
              <a:t>ORCID to login</a:t>
            </a:r>
          </a:p>
          <a:p>
            <a:pPr marL="171450" indent="-171450">
              <a:buFontTx/>
              <a:buChar char="-"/>
            </a:pPr>
            <a:r>
              <a:rPr lang="en-US" dirty="0" smtClean="0"/>
              <a:t>Play with tool (5 mins)</a:t>
            </a:r>
          </a:p>
          <a:p>
            <a:pPr marL="0" indent="0">
              <a:buFontTx/>
              <a:buNone/>
            </a:pPr>
            <a:r>
              <a:rPr lang="en-US" dirty="0" smtClean="0"/>
              <a:t>Applications/Why CV annotations are great (Moni)</a:t>
            </a:r>
          </a:p>
          <a:p>
            <a:pPr marL="171450" indent="-171450">
              <a:buFontTx/>
              <a:buChar char="-"/>
            </a:pPr>
            <a:r>
              <a:rPr lang="en-US" dirty="0" smtClean="0"/>
              <a:t>Term enrichment</a:t>
            </a:r>
          </a:p>
          <a:p>
            <a:pPr marL="171450" indent="-171450">
              <a:buFontTx/>
              <a:buChar char="-"/>
            </a:pPr>
            <a:r>
              <a:rPr lang="en-US" dirty="0" smtClean="0"/>
              <a:t>Cross-species queries</a:t>
            </a:r>
          </a:p>
          <a:p>
            <a:pPr marL="171450" indent="-171450">
              <a:buFontTx/>
              <a:buChar char="-"/>
            </a:pPr>
            <a:r>
              <a:rPr lang="en-US" dirty="0" smtClean="0"/>
              <a:t>Computable representation of biology</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3</a:t>
            </a:fld>
            <a:endParaRPr lang="en-US"/>
          </a:p>
        </p:txBody>
      </p:sp>
    </p:spTree>
    <p:extLst>
      <p:ext uri="{BB962C8B-B14F-4D97-AF65-F5344CB8AC3E}">
        <p14:creationId xmlns:p14="http://schemas.microsoft.com/office/powerpoint/2010/main" val="1521830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possible paper(s):MPSR1 is a cytoplasmic PQC E3 ligase for eliminating emergent misfolded proteins in Arabidopsis thaliana (</a:t>
            </a:r>
            <a:r>
              <a:rPr lang="en-US" dirty="0" err="1" smtClean="0"/>
              <a:t>doi.org</a:t>
            </a:r>
            <a:r>
              <a:rPr lang="en-US" dirty="0" smtClean="0"/>
              <a:t>/10.1073/pnas.1713574114)</a:t>
            </a:r>
          </a:p>
          <a:p>
            <a:r>
              <a:rPr lang="en-US" dirty="0" smtClean="0"/>
              <a:t>Biochemistry paper, easy, function, process, component, all pick the same term</a:t>
            </a:r>
          </a:p>
          <a:p>
            <a:pPr lvl="1"/>
            <a:r>
              <a:rPr lang="en-US" dirty="0" smtClean="0"/>
              <a:t>Figure or table (capturing data points)</a:t>
            </a:r>
          </a:p>
          <a:p>
            <a:pPr lvl="1"/>
            <a:r>
              <a:rPr lang="en-US" dirty="0" smtClean="0"/>
              <a:t>Highlight relevant information to extract</a:t>
            </a:r>
          </a:p>
          <a:p>
            <a:pPr lvl="1"/>
            <a:r>
              <a:rPr lang="en-US" dirty="0" smtClean="0"/>
              <a:t>How do we put this information into GOAT? Show the association across gene to terms, etc.</a:t>
            </a:r>
          </a:p>
          <a:p>
            <a:pPr lvl="1"/>
            <a:r>
              <a:rPr lang="en-US" dirty="0" smtClean="0"/>
              <a:t>If paper has been curated, show the final result in TAIR, </a:t>
            </a:r>
            <a:r>
              <a:rPr lang="en-US" dirty="0" err="1" smtClean="0"/>
              <a:t>AmiGO</a:t>
            </a:r>
            <a:r>
              <a:rPr lang="en-US" dirty="0" smtClean="0"/>
              <a:t>, etc.</a:t>
            </a:r>
          </a:p>
          <a:p>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34</a:t>
            </a:fld>
            <a:endParaRPr lang="en-US"/>
          </a:p>
        </p:txBody>
      </p:sp>
    </p:spTree>
    <p:extLst>
      <p:ext uri="{BB962C8B-B14F-4D97-AF65-F5344CB8AC3E}">
        <p14:creationId xmlns:p14="http://schemas.microsoft.com/office/powerpoint/2010/main" val="68022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a:t>
            </a:r>
            <a:r>
              <a:rPr lang="en-US" baseline="0" dirty="0" smtClean="0"/>
              <a:t> the DOI and there will be validation step that includes a link to the article to </a:t>
            </a:r>
            <a:r>
              <a:rPr lang="en-US" baseline="0" dirty="0" err="1" smtClean="0"/>
              <a:t>verifiy</a:t>
            </a:r>
            <a:endParaRPr lang="en-US" baseline="0" dirty="0" smtClean="0"/>
          </a:p>
          <a:p>
            <a:r>
              <a:rPr lang="en-US" baseline="0" dirty="0" smtClean="0"/>
              <a:t>Add the </a:t>
            </a:r>
            <a:r>
              <a:rPr lang="en-US" baseline="0" dirty="0" err="1" smtClean="0"/>
              <a:t>UniProt</a:t>
            </a:r>
            <a:r>
              <a:rPr lang="en-US" baseline="0" dirty="0" smtClean="0"/>
              <a:t> or AGI locus ID and it will validate.</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35</a:t>
            </a:fld>
            <a:endParaRPr lang="en-US"/>
          </a:p>
        </p:txBody>
      </p:sp>
    </p:spTree>
    <p:extLst>
      <p:ext uri="{BB962C8B-B14F-4D97-AF65-F5344CB8AC3E}">
        <p14:creationId xmlns:p14="http://schemas.microsoft.com/office/powerpoint/2010/main" val="702544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Ubiquitin</a:t>
            </a:r>
            <a:r>
              <a:rPr lang="en-US" baseline="0" dirty="0" smtClean="0"/>
              <a:t> Ligase is a molecular activity- that is capable of performing this process of ubiquitination</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36</a:t>
            </a:fld>
            <a:endParaRPr lang="en-US"/>
          </a:p>
        </p:txBody>
      </p:sp>
    </p:spTree>
    <p:extLst>
      <p:ext uri="{BB962C8B-B14F-4D97-AF65-F5344CB8AC3E}">
        <p14:creationId xmlns:p14="http://schemas.microsoft.com/office/powerpoint/2010/main" val="948218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Ubiquitin</a:t>
            </a:r>
            <a:r>
              <a:rPr lang="en-US" baseline="0" dirty="0" smtClean="0"/>
              <a:t> Ligase is a molecular activity- what would be the evidence code?</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37</a:t>
            </a:fld>
            <a:endParaRPr lang="en-US"/>
          </a:p>
        </p:txBody>
      </p:sp>
    </p:spTree>
    <p:extLst>
      <p:ext uri="{BB962C8B-B14F-4D97-AF65-F5344CB8AC3E}">
        <p14:creationId xmlns:p14="http://schemas.microsoft.com/office/powerpoint/2010/main" val="1613988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Ubiquitin</a:t>
            </a:r>
            <a:r>
              <a:rPr lang="en-US" baseline="0" dirty="0" smtClean="0"/>
              <a:t> Ligase is a molecular activity- that is capable of performing this process of ubiquitination</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39</a:t>
            </a:fld>
            <a:endParaRPr lang="en-US"/>
          </a:p>
        </p:txBody>
      </p:sp>
    </p:spTree>
    <p:extLst>
      <p:ext uri="{BB962C8B-B14F-4D97-AF65-F5344CB8AC3E}">
        <p14:creationId xmlns:p14="http://schemas.microsoft.com/office/powerpoint/2010/main" val="1527052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Article for this exercise (has IGI, and IPI annotations): The F-box Protein KIB1 Mediates </a:t>
            </a:r>
            <a:r>
              <a:rPr lang="en-US" dirty="0" err="1" smtClean="0"/>
              <a:t>Brassinosteroid</a:t>
            </a:r>
            <a:r>
              <a:rPr lang="en-US" dirty="0" smtClean="0"/>
              <a:t>-Induced Inactivation and Degradation of GSK3-like Kinases in Arabidopsis (10.1016/j.molcel.2017.05.012)</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44</a:t>
            </a:fld>
            <a:endParaRPr lang="en-US"/>
          </a:p>
        </p:txBody>
      </p:sp>
    </p:spTree>
    <p:extLst>
      <p:ext uri="{BB962C8B-B14F-4D97-AF65-F5344CB8AC3E}">
        <p14:creationId xmlns:p14="http://schemas.microsoft.com/office/powerpoint/2010/main" val="1562188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paper2.  Nice summary right in front- pretty much tells us what we are going to be able to curate from the paper ;)BR</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45</a:t>
            </a:fld>
            <a:endParaRPr lang="en-US"/>
          </a:p>
        </p:txBody>
      </p:sp>
    </p:spTree>
    <p:extLst>
      <p:ext uri="{BB962C8B-B14F-4D97-AF65-F5344CB8AC3E}">
        <p14:creationId xmlns:p14="http://schemas.microsoft.com/office/powerpoint/2010/main" val="1040885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Experiment designed to identify suppressors of bzr1-D a dominant mutation of a </a:t>
            </a:r>
            <a:r>
              <a:rPr lang="en-US" dirty="0" err="1" smtClean="0"/>
              <a:t>brassinosteroid</a:t>
            </a:r>
            <a:r>
              <a:rPr lang="en-US" dirty="0" smtClean="0"/>
              <a:t> induced transcription factor that results in a constitutive BZ phenotype. Suppressor is expected to affect the phosphorylation of BZR1 (BZR1-PP is not nuclear localized and therefore ‘inactive’ form). So what can we say about the function of KIB1 (relative to the bzr1-D mutation), if it regulates transcriptional effector mediating output from the BZ signal?</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46</a:t>
            </a:fld>
            <a:endParaRPr lang="en-US"/>
          </a:p>
        </p:txBody>
      </p:sp>
    </p:spTree>
    <p:extLst>
      <p:ext uri="{BB962C8B-B14F-4D97-AF65-F5344CB8AC3E}">
        <p14:creationId xmlns:p14="http://schemas.microsoft.com/office/powerpoint/2010/main" val="1112039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Experiment designed to identify suppressors of bzr1-D a dominant mutation of a </a:t>
            </a:r>
            <a:r>
              <a:rPr lang="en-US" dirty="0" err="1" smtClean="0"/>
              <a:t>brassinosteroid</a:t>
            </a:r>
            <a:r>
              <a:rPr lang="en-US" dirty="0" smtClean="0"/>
              <a:t> induced transcription factor that results in a constitutive BZ phenotype. Suppressor is expected to affect the phosphorylation of BZR1 (BZR1-PP is not nuclear localized and therefore ‘inactive’ form). So what can we say about the function of KIB1 (relative to the bzr1-D mutation), if it regulates transcriptional effector mediating output from the BZ signal?</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47</a:t>
            </a:fld>
            <a:endParaRPr lang="en-US"/>
          </a:p>
        </p:txBody>
      </p:sp>
    </p:spTree>
    <p:extLst>
      <p:ext uri="{BB962C8B-B14F-4D97-AF65-F5344CB8AC3E}">
        <p14:creationId xmlns:p14="http://schemas.microsoft.com/office/powerpoint/2010/main" val="1003352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Experiment designed to identify suppressors of bzr1-D a dominant mutation of a </a:t>
            </a:r>
            <a:r>
              <a:rPr lang="en-US" dirty="0" err="1" smtClean="0"/>
              <a:t>brassinosteroid</a:t>
            </a:r>
            <a:r>
              <a:rPr lang="en-US" dirty="0" smtClean="0"/>
              <a:t> induced transcription factor that results in a constitutive BZ phenotype. Suppressor is expected to affect the phosphorylation of BZR1 (BZR1-PP is not nuclear localized and therefore ‘inactive’ form). So what can we say about the function of KIB1 (relative to the bzr1-D mutation), if it regulates transcriptional effector mediating output from the BZ signal?</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48</a:t>
            </a:fld>
            <a:endParaRPr lang="en-US"/>
          </a:p>
        </p:txBody>
      </p:sp>
    </p:spTree>
    <p:extLst>
      <p:ext uri="{BB962C8B-B14F-4D97-AF65-F5344CB8AC3E}">
        <p14:creationId xmlns:p14="http://schemas.microsoft.com/office/powerpoint/2010/main" val="1913149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collects, annotates, and validates information that is disseminated by biological (https://</a:t>
            </a:r>
            <a:r>
              <a:rPr lang="en-US" dirty="0" err="1" smtClean="0"/>
              <a:t>en.wikipedia.org</a:t>
            </a:r>
            <a:r>
              <a:rPr lang="en-US" dirty="0" smtClean="0"/>
              <a:t>/wiki/Biology) and model Organism Databases (https://</a:t>
            </a:r>
            <a:r>
              <a:rPr lang="en-US" dirty="0" err="1" smtClean="0"/>
              <a:t>en.wikipedia.org</a:t>
            </a:r>
            <a:r>
              <a:rPr lang="en-US" dirty="0" smtClean="0"/>
              <a:t>/wiki/</a:t>
            </a:r>
            <a:r>
              <a:rPr lang="en-US" dirty="0" err="1" smtClean="0"/>
              <a:t>Model_Organism_Database</a:t>
            </a:r>
            <a:r>
              <a:rPr lang="en-US" dirty="0" smtClean="0"/>
              <a:t>).</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7</a:t>
            </a:fld>
            <a:endParaRPr lang="en-US"/>
          </a:p>
        </p:txBody>
      </p:sp>
    </p:spTree>
    <p:extLst>
      <p:ext uri="{BB962C8B-B14F-4D97-AF65-F5344CB8AC3E}">
        <p14:creationId xmlns:p14="http://schemas.microsoft.com/office/powerpoint/2010/main" val="19583863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4. Codifying protein-protein interactions. Here we have a figure that demonstrates a physical interaction between two proteins. KIB1</a:t>
            </a:r>
            <a:r>
              <a:rPr lang="en-US" baseline="0" dirty="0" smtClean="0"/>
              <a:t> and BIN2, also ASK1. How do we codify this relation in GO? Via the protein binding molecular function annotation. How do we annotate figure 4A.</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49</a:t>
            </a:fld>
            <a:endParaRPr lang="en-US"/>
          </a:p>
        </p:txBody>
      </p:sp>
    </p:spTree>
    <p:extLst>
      <p:ext uri="{BB962C8B-B14F-4D97-AF65-F5344CB8AC3E}">
        <p14:creationId xmlns:p14="http://schemas.microsoft.com/office/powerpoint/2010/main" val="671620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4. Codifying protein-protein interactions. Here we have a figure that demonstrates a physical interaction between two proteins. KIB1</a:t>
            </a:r>
            <a:r>
              <a:rPr lang="en-US" baseline="0" dirty="0" smtClean="0"/>
              <a:t> and BIN2, also ASK1. How do we codify this relation in GO? Via the protein binding molecular function annotation. How do we annotate figure 4A.</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50</a:t>
            </a:fld>
            <a:endParaRPr lang="en-US"/>
          </a:p>
        </p:txBody>
      </p:sp>
    </p:spTree>
    <p:extLst>
      <p:ext uri="{BB962C8B-B14F-4D97-AF65-F5344CB8AC3E}">
        <p14:creationId xmlns:p14="http://schemas.microsoft.com/office/powerpoint/2010/main" val="59142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4. Codifying protein-protein interactions. Here we have a figure that demonstrates a physical interaction between two proteins. KIB1</a:t>
            </a:r>
            <a:r>
              <a:rPr lang="en-US" baseline="0" dirty="0" smtClean="0"/>
              <a:t> and BIN2, also ASK1. How do we codify this relation in GO? Via the protein binding molecular function annotation. How do we annotate figure 4A.</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51</a:t>
            </a:fld>
            <a:endParaRPr lang="en-US"/>
          </a:p>
        </p:txBody>
      </p:sp>
    </p:spTree>
    <p:extLst>
      <p:ext uri="{BB962C8B-B14F-4D97-AF65-F5344CB8AC3E}">
        <p14:creationId xmlns:p14="http://schemas.microsoft.com/office/powerpoint/2010/main" val="1265972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to look for in a paper? What makes a paper *good* for functional curation?…… e.g. understanding if / when to annotate </a:t>
            </a:r>
            <a:r>
              <a:rPr lang="en-US" dirty="0" err="1" smtClean="0"/>
              <a:t>phenotypesNOT</a:t>
            </a:r>
            <a:r>
              <a:rPr lang="en-US" dirty="0" smtClean="0"/>
              <a:t> high throughput papers!</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53</a:t>
            </a:fld>
            <a:endParaRPr lang="en-US"/>
          </a:p>
        </p:txBody>
      </p:sp>
    </p:spTree>
    <p:extLst>
      <p:ext uri="{BB962C8B-B14F-4D97-AF65-F5344CB8AC3E}">
        <p14:creationId xmlns:p14="http://schemas.microsoft.com/office/powerpoint/2010/main" val="821019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to look for in a paper? What makes a paper *good* for functional curation?…… e.g. understanding if / when to annotate </a:t>
            </a:r>
            <a:r>
              <a:rPr lang="en-US" dirty="0" err="1" smtClean="0"/>
              <a:t>phenotypesNOT</a:t>
            </a:r>
            <a:r>
              <a:rPr lang="en-US" dirty="0" smtClean="0"/>
              <a:t> high throughput papers!</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54</a:t>
            </a:fld>
            <a:endParaRPr lang="en-US"/>
          </a:p>
        </p:txBody>
      </p:sp>
    </p:spTree>
    <p:extLst>
      <p:ext uri="{BB962C8B-B14F-4D97-AF65-F5344CB8AC3E}">
        <p14:creationId xmlns:p14="http://schemas.microsoft.com/office/powerpoint/2010/main" val="821019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to use to clarify between using IDA and IMP.</a:t>
            </a:r>
            <a:r>
              <a:rPr lang="en-US" baseline="0" dirty="0" smtClean="0"/>
              <a:t> The key thing here is that they are comparing transport in wild type and mutants. Not assessing the WT gene product directly so the appropriate evidence code is IMP. We use ECO to enrich the meaning.</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56</a:t>
            </a:fld>
            <a:endParaRPr lang="en-US"/>
          </a:p>
        </p:txBody>
      </p:sp>
    </p:spTree>
    <p:extLst>
      <p:ext uri="{BB962C8B-B14F-4D97-AF65-F5344CB8AC3E}">
        <p14:creationId xmlns:p14="http://schemas.microsoft.com/office/powerpoint/2010/main" val="1529384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ontology</a:t>
            </a:r>
          </a:p>
          <a:p>
            <a:r>
              <a:rPr lang="en-US" dirty="0" smtClean="0"/>
              <a:t>-hierarchy (Simple tree vs very DAGGY tree)- EBI view / </a:t>
            </a:r>
            <a:r>
              <a:rPr lang="en-US" dirty="0" err="1" smtClean="0"/>
              <a:t>AmiGO</a:t>
            </a:r>
            <a:r>
              <a:rPr lang="en-US" dirty="0" smtClean="0"/>
              <a:t> view</a:t>
            </a:r>
          </a:p>
          <a:p>
            <a:r>
              <a:rPr lang="en-US" dirty="0" smtClean="0"/>
              <a:t>Point is that ontologies capture more than just vocabulary, there are relationships that accurately reflect biological knowledge and empower search and analytics.</a:t>
            </a:r>
          </a:p>
        </p:txBody>
      </p:sp>
      <p:sp>
        <p:nvSpPr>
          <p:cNvPr id="4" name="Slide Number Placeholder 3"/>
          <p:cNvSpPr>
            <a:spLocks noGrp="1"/>
          </p:cNvSpPr>
          <p:nvPr>
            <p:ph type="sldNum" sz="quarter" idx="10"/>
          </p:nvPr>
        </p:nvSpPr>
        <p:spPr/>
        <p:txBody>
          <a:bodyPr/>
          <a:lstStyle/>
          <a:p>
            <a:fld id="{3AE433C6-D93B-CD4B-9CF9-EF40DE81E554}" type="slidenum">
              <a:rPr lang="en-US" smtClean="0"/>
              <a:t>15</a:t>
            </a:fld>
            <a:endParaRPr lang="en-US"/>
          </a:p>
        </p:txBody>
      </p:sp>
    </p:spTree>
    <p:extLst>
      <p:ext uri="{BB962C8B-B14F-4D97-AF65-F5344CB8AC3E}">
        <p14:creationId xmlns:p14="http://schemas.microsoft.com/office/powerpoint/2010/main" val="1945112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17</a:t>
            </a:fld>
            <a:endParaRPr lang="en-US"/>
          </a:p>
        </p:txBody>
      </p:sp>
    </p:spTree>
    <p:extLst>
      <p:ext uri="{BB962C8B-B14F-4D97-AF65-F5344CB8AC3E}">
        <p14:creationId xmlns:p14="http://schemas.microsoft.com/office/powerpoint/2010/main" val="1035552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Functionally</a:t>
            </a:r>
            <a:r>
              <a:rPr lang="en-US" baseline="0" dirty="0" smtClean="0"/>
              <a:t> for TAIR we focus on getting annotations and not necessarily comprehensively curating a paper. So we may select ONE experiment vs multiple lines of evidence in support of say subcellular localization. We do not </a:t>
            </a:r>
            <a:r>
              <a:rPr lang="en-US" baseline="0" dirty="0" err="1" smtClean="0"/>
              <a:t>involke</a:t>
            </a:r>
            <a:r>
              <a:rPr lang="en-US" baseline="0" dirty="0" smtClean="0"/>
              <a:t> any ’additional’ peer review, we will assume that the expert reviewers have done their jobs.</a:t>
            </a:r>
          </a:p>
          <a:p>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18</a:t>
            </a:fld>
            <a:endParaRPr lang="en-US"/>
          </a:p>
        </p:txBody>
      </p:sp>
    </p:spTree>
    <p:extLst>
      <p:ext uri="{BB962C8B-B14F-4D97-AF65-F5344CB8AC3E}">
        <p14:creationId xmlns:p14="http://schemas.microsoft.com/office/powerpoint/2010/main" val="702631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Evidence codes and evidence hierarchy. 3 broad categories</a:t>
            </a:r>
            <a:r>
              <a:rPr lang="en-US" baseline="0" dirty="0" smtClean="0"/>
              <a:t> 1) Computational Evidence Codes ,2) Author/Curator Statements and 3) Experimental Evidence Codes which are the ones we will primarily be using here.</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19</a:t>
            </a:fld>
            <a:endParaRPr lang="en-US"/>
          </a:p>
        </p:txBody>
      </p:sp>
    </p:spTree>
    <p:extLst>
      <p:ext uri="{BB962C8B-B14F-4D97-AF65-F5344CB8AC3E}">
        <p14:creationId xmlns:p14="http://schemas.microsoft.com/office/powerpoint/2010/main" val="1564534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there is an ontology for that. GOAT</a:t>
            </a:r>
            <a:r>
              <a:rPr lang="en-US" baseline="0" dirty="0" smtClean="0"/>
              <a:t> and </a:t>
            </a:r>
            <a:r>
              <a:rPr lang="en-US" baseline="0" dirty="0" err="1" smtClean="0"/>
              <a:t>Noctua</a:t>
            </a:r>
            <a:r>
              <a:rPr lang="en-US" baseline="0" dirty="0" smtClean="0"/>
              <a:t> use Evidence Code Ontology Terms </a:t>
            </a:r>
            <a:r>
              <a:rPr lang="en-US" baseline="0" smtClean="0"/>
              <a:t>which actually map to GO 3 letter codes</a:t>
            </a:r>
            <a:endParaRPr lang="en-US"/>
          </a:p>
        </p:txBody>
      </p:sp>
      <p:sp>
        <p:nvSpPr>
          <p:cNvPr id="4" name="Slide Number Placeholder 3"/>
          <p:cNvSpPr>
            <a:spLocks noGrp="1"/>
          </p:cNvSpPr>
          <p:nvPr>
            <p:ph type="sldNum" sz="quarter" idx="10"/>
          </p:nvPr>
        </p:nvSpPr>
        <p:spPr/>
        <p:txBody>
          <a:bodyPr/>
          <a:lstStyle/>
          <a:p>
            <a:fld id="{3AE433C6-D93B-CD4B-9CF9-EF40DE81E554}" type="slidenum">
              <a:rPr lang="en-US" smtClean="0"/>
              <a:t>20</a:t>
            </a:fld>
            <a:endParaRPr lang="en-US"/>
          </a:p>
        </p:txBody>
      </p:sp>
    </p:spTree>
    <p:extLst>
      <p:ext uri="{BB962C8B-B14F-4D97-AF65-F5344CB8AC3E}">
        <p14:creationId xmlns:p14="http://schemas.microsoft.com/office/powerpoint/2010/main" val="561895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 </a:t>
            </a:r>
            <a:r>
              <a:rPr lang="en-US" dirty="0" err="1" smtClean="0"/>
              <a:t>LeonoreGeneric</a:t>
            </a:r>
            <a:r>
              <a:rPr lang="en-US" dirty="0" smtClean="0"/>
              <a:t> Online Annotation </a:t>
            </a:r>
            <a:r>
              <a:rPr lang="en-US" dirty="0" err="1" smtClean="0"/>
              <a:t>ToolDesigned</a:t>
            </a:r>
            <a:r>
              <a:rPr lang="en-US" dirty="0" smtClean="0"/>
              <a:t> to capture gene function information  in the form of GO and PO annotations, gene names and summary data.</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30</a:t>
            </a:fld>
            <a:endParaRPr lang="en-US"/>
          </a:p>
        </p:txBody>
      </p:sp>
    </p:spTree>
    <p:extLst>
      <p:ext uri="{BB962C8B-B14F-4D97-AF65-F5344CB8AC3E}">
        <p14:creationId xmlns:p14="http://schemas.microsoft.com/office/powerpoint/2010/main" val="191275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GOAT</a:t>
            </a:r>
            <a:r>
              <a:rPr lang="en-US" baseline="0" dirty="0" smtClean="0"/>
              <a:t> is a tool under development to facilitate functional annotation of Gene Products using ontologies</a:t>
            </a:r>
            <a:endParaRPr lang="en-US" dirty="0"/>
          </a:p>
        </p:txBody>
      </p:sp>
      <p:sp>
        <p:nvSpPr>
          <p:cNvPr id="4" name="Slide Number Placeholder 3"/>
          <p:cNvSpPr>
            <a:spLocks noGrp="1"/>
          </p:cNvSpPr>
          <p:nvPr>
            <p:ph type="sldNum" sz="quarter" idx="10"/>
          </p:nvPr>
        </p:nvSpPr>
        <p:spPr/>
        <p:txBody>
          <a:bodyPr/>
          <a:lstStyle/>
          <a:p>
            <a:fld id="{3AE433C6-D93B-CD4B-9CF9-EF40DE81E554}" type="slidenum">
              <a:rPr lang="en-US" smtClean="0"/>
              <a:t>31</a:t>
            </a:fld>
            <a:endParaRPr lang="en-US"/>
          </a:p>
        </p:txBody>
      </p:sp>
    </p:spTree>
    <p:extLst>
      <p:ext uri="{BB962C8B-B14F-4D97-AF65-F5344CB8AC3E}">
        <p14:creationId xmlns:p14="http://schemas.microsoft.com/office/powerpoint/2010/main" val="130917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531BAD6-1641-FA4C-B2FF-C56C11E87003}"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408B5EE4-8FC8-0E49-8686-66E57B0E461C}"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31BAD6-1641-FA4C-B2FF-C56C11E87003}"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8B5EE4-8FC8-0E49-8686-66E57B0E461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31BAD6-1641-FA4C-B2FF-C56C11E87003}"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8B5EE4-8FC8-0E49-8686-66E57B0E461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31BAD6-1641-FA4C-B2FF-C56C11E87003}"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8B5EE4-8FC8-0E49-8686-66E57B0E461C}"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531BAD6-1641-FA4C-B2FF-C56C11E87003}" type="datetimeFigureOut">
              <a:rPr lang="en-US" smtClean="0"/>
              <a:t>1/16/18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8B5EE4-8FC8-0E49-8686-66E57B0E461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531BAD6-1641-FA4C-B2FF-C56C11E87003}"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8B5EE4-8FC8-0E49-8686-66E57B0E461C}"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31BAD6-1641-FA4C-B2FF-C56C11E87003}" type="datetimeFigureOut">
              <a:rPr lang="en-US" smtClean="0"/>
              <a:t>1/16/18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8B5EE4-8FC8-0E49-8686-66E57B0E461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userDrawn="1"/>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531BAD6-1641-FA4C-B2FF-C56C11E87003}" type="datetimeFigureOut">
              <a:rPr lang="en-US" smtClean="0"/>
              <a:t>1/16/18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8B5EE4-8FC8-0E49-8686-66E57B0E461C}"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531BAD6-1641-FA4C-B2FF-C56C11E87003}" type="datetimeFigureOut">
              <a:rPr lang="en-US" smtClean="0"/>
              <a:t>1/16/18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8B5EE4-8FC8-0E49-8686-66E57B0E461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31BAD6-1641-FA4C-B2FF-C56C11E87003}"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8B5EE4-8FC8-0E49-8686-66E57B0E461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31BAD6-1641-FA4C-B2FF-C56C11E87003}" type="datetimeFigureOut">
              <a:rPr lang="en-US" smtClean="0"/>
              <a:t>1/16/18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8B5EE4-8FC8-0E49-8686-66E57B0E461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531BAD6-1641-FA4C-B2FF-C56C11E87003}" type="datetimeFigureOut">
              <a:rPr lang="en-US" smtClean="0"/>
              <a:t>1/16/18</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408B5EE4-8FC8-0E49-8686-66E57B0E461C}"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2191638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jpg"/><Relationship Id="rId9" Type="http://schemas.openxmlformats.org/officeDocument/2006/relationships/image" Target="../media/image5.png"/><Relationship Id="rId10"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5" Type="http://schemas.openxmlformats.org/officeDocument/2006/relationships/image" Target="../media/image23.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5.png"/><Relationship Id="rId7"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png"/><Relationship Id="rId5" Type="http://schemas.openxmlformats.org/officeDocument/2006/relationships/image" Target="../media/image43.tiff"/><Relationship Id="rId6" Type="http://schemas.openxmlformats.org/officeDocument/2006/relationships/image" Target="../media/image44.jpeg"/><Relationship Id="rId7" Type="http://schemas.openxmlformats.org/officeDocument/2006/relationships/image" Target="../media/image45.png"/><Relationship Id="rId8" Type="http://schemas.openxmlformats.org/officeDocument/2006/relationships/image" Target="../media/image46.jpeg"/><Relationship Id="rId9" Type="http://schemas.openxmlformats.org/officeDocument/2006/relationships/image" Target="../media/image47.jpeg"/><Relationship Id="rId10"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8.png"/><Relationship Id="rId5" Type="http://schemas.openxmlformats.org/officeDocument/2006/relationships/image" Target="../media/image55.png"/><Relationship Id="rId6"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png"/><Relationship Id="rId5" Type="http://schemas.openxmlformats.org/officeDocument/2006/relationships/image" Target="../media/image67.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5.png"/><Relationship Id="rId5"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Functional Annotation Jamboree</a:t>
            </a:r>
            <a:endParaRPr lang="en-US" dirty="0"/>
          </a:p>
        </p:txBody>
      </p:sp>
      <p:sp>
        <p:nvSpPr>
          <p:cNvPr id="3" name="Subtitle 2"/>
          <p:cNvSpPr>
            <a:spLocks noGrp="1"/>
          </p:cNvSpPr>
          <p:nvPr>
            <p:ph type="subTitle" idx="1"/>
          </p:nvPr>
        </p:nvSpPr>
        <p:spPr/>
        <p:txBody>
          <a:bodyPr/>
          <a:lstStyle/>
          <a:p>
            <a:r>
              <a:rPr lang="en-US" dirty="0" smtClean="0"/>
              <a:t>Phoenix Bioinformatics</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55440" y="3816479"/>
            <a:ext cx="2433761" cy="14935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Subtitle 2"/>
          <p:cNvSpPr txBox="1">
            <a:spLocks/>
          </p:cNvSpPr>
          <p:nvPr/>
        </p:nvSpPr>
        <p:spPr>
          <a:xfrm>
            <a:off x="2261569" y="5249008"/>
            <a:ext cx="5868305" cy="1160213"/>
          </a:xfrm>
          <a:prstGeom prst="rect">
            <a:avLst/>
          </a:prstGeom>
        </p:spPr>
        <p:txBody>
          <a:bodyPr vert="horz" lIns="91440" tIns="0" rIns="91440" bIns="45720" rtlCol="0" anchor="b">
            <a:normAutofit/>
          </a:bodyPr>
          <a:lstStyle>
            <a:lvl1pPr marL="0" indent="0" algn="r"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2pPr>
            <a:lvl3pPr marL="914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None/>
              <a:defRPr sz="1600" kern="1200">
                <a:solidFill>
                  <a:schemeClr val="tx1"/>
                </a:solidFill>
                <a:effectLst/>
                <a:latin typeface="+mn-lt"/>
                <a:ea typeface="+mn-ea"/>
                <a:cs typeface="+mn-cs"/>
              </a:defRPr>
            </a:lvl9pPr>
          </a:lstStyle>
          <a:p>
            <a:r>
              <a:rPr lang="en-US" sz="1400" noProof="1" smtClean="0"/>
              <a:t>Tanya Berardini, Monica Munoz-Torres, Leonore Reiser</a:t>
            </a:r>
            <a:br>
              <a:rPr lang="en-US" sz="1400" noProof="1" smtClean="0"/>
            </a:br>
            <a:r>
              <a:rPr lang="en-US" sz="1400" noProof="1" smtClean="0"/>
              <a:t>PAG XXVI San Diego, CA 16-Jan-2018</a:t>
            </a:r>
            <a:endParaRPr lang="en-US" sz="1400" noProof="1"/>
          </a:p>
        </p:txBody>
      </p:sp>
    </p:spTree>
    <p:extLst>
      <p:ext uri="{BB962C8B-B14F-4D97-AF65-F5344CB8AC3E}">
        <p14:creationId xmlns:p14="http://schemas.microsoft.com/office/powerpoint/2010/main" val="1573977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Functional Annotation</a:t>
            </a:r>
            <a:endParaRPr lang="en-US" b="1" dirty="0"/>
          </a:p>
        </p:txBody>
      </p:sp>
      <p:sp>
        <p:nvSpPr>
          <p:cNvPr id="3" name="Content Placeholder 2"/>
          <p:cNvSpPr>
            <a:spLocks noGrp="1"/>
          </p:cNvSpPr>
          <p:nvPr>
            <p:ph idx="1"/>
          </p:nvPr>
        </p:nvSpPr>
        <p:spPr/>
        <p:txBody>
          <a:bodyPr>
            <a:noAutofit/>
          </a:bodyPr>
          <a:lstStyle/>
          <a:p>
            <a:r>
              <a:rPr lang="en-US" sz="2400" dirty="0"/>
              <a:t>Gene summary</a:t>
            </a:r>
          </a:p>
          <a:p>
            <a:r>
              <a:rPr lang="en-US" sz="2400" dirty="0"/>
              <a:t>Gene nomenclature</a:t>
            </a:r>
          </a:p>
          <a:p>
            <a:r>
              <a:rPr lang="en-US" sz="2400" dirty="0"/>
              <a:t>Biological ontologies</a:t>
            </a:r>
          </a:p>
          <a:p>
            <a:pPr lvl="1"/>
            <a:r>
              <a:rPr lang="en-US" sz="2000" dirty="0"/>
              <a:t>Function/process/subcellular component</a:t>
            </a:r>
          </a:p>
          <a:p>
            <a:pPr lvl="1"/>
            <a:r>
              <a:rPr lang="en-US" sz="2000" dirty="0"/>
              <a:t>Anatomy/developmental stages</a:t>
            </a:r>
          </a:p>
          <a:p>
            <a:r>
              <a:rPr lang="en-US" sz="2400" dirty="0">
                <a:solidFill>
                  <a:schemeClr val="bg2">
                    <a:lumMod val="50000"/>
                    <a:lumOff val="50000"/>
                  </a:schemeClr>
                </a:solidFill>
              </a:rPr>
              <a:t>Alleles</a:t>
            </a:r>
          </a:p>
          <a:p>
            <a:r>
              <a:rPr lang="en-US" sz="2400" dirty="0" smtClean="0">
                <a:solidFill>
                  <a:schemeClr val="bg2">
                    <a:lumMod val="50000"/>
                    <a:lumOff val="50000"/>
                  </a:schemeClr>
                </a:solidFill>
              </a:rPr>
              <a:t>Phenotypes</a:t>
            </a:r>
            <a:endParaRPr lang="en-US" sz="2400" dirty="0">
              <a:solidFill>
                <a:schemeClr val="bg2">
                  <a:lumMod val="50000"/>
                  <a:lumOff val="50000"/>
                </a:schemeClr>
              </a:solidFil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39769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08170" y="1077225"/>
            <a:ext cx="2192923" cy="923330"/>
          </a:xfrm>
          <a:prstGeom prst="rect">
            <a:avLst/>
          </a:prstGeom>
          <a:noFill/>
        </p:spPr>
        <p:txBody>
          <a:bodyPr wrap="square" rtlCol="0">
            <a:spAutoFit/>
          </a:bodyPr>
          <a:lstStyle/>
          <a:p>
            <a:pPr algn="ctr"/>
            <a:r>
              <a:rPr lang="en-US" dirty="0" smtClean="0">
                <a:latin typeface="Arial" charset="0"/>
                <a:ea typeface="Arial" charset="0"/>
                <a:cs typeface="Arial" charset="0"/>
              </a:rPr>
              <a:t>Predicted </a:t>
            </a:r>
            <a:br>
              <a:rPr lang="en-US" dirty="0" smtClean="0">
                <a:latin typeface="Arial" charset="0"/>
                <a:ea typeface="Arial" charset="0"/>
                <a:cs typeface="Arial" charset="0"/>
              </a:rPr>
            </a:br>
            <a:r>
              <a:rPr lang="en-US" dirty="0" smtClean="0">
                <a:latin typeface="Arial" charset="0"/>
                <a:ea typeface="Arial" charset="0"/>
                <a:cs typeface="Arial" charset="0"/>
              </a:rPr>
              <a:t>DNA / Protein Sequences</a:t>
            </a:r>
            <a:endParaRPr lang="en-US" dirty="0">
              <a:latin typeface="Arial" charset="0"/>
              <a:ea typeface="Arial" charset="0"/>
              <a:cs typeface="Arial" charset="0"/>
            </a:endParaRPr>
          </a:p>
        </p:txBody>
      </p:sp>
      <p:sp>
        <p:nvSpPr>
          <p:cNvPr id="5" name="TextBox 4"/>
          <p:cNvSpPr txBox="1"/>
          <p:nvPr/>
        </p:nvSpPr>
        <p:spPr>
          <a:xfrm>
            <a:off x="942320" y="5396071"/>
            <a:ext cx="10431717" cy="830997"/>
          </a:xfrm>
          <a:prstGeom prst="rect">
            <a:avLst/>
          </a:prstGeom>
          <a:noFill/>
        </p:spPr>
        <p:txBody>
          <a:bodyPr wrap="square" rtlCol="0">
            <a:spAutoFit/>
          </a:bodyPr>
          <a:lstStyle/>
          <a:p>
            <a:pPr algn="ctr"/>
            <a:r>
              <a:rPr lang="en-US" sz="2000" dirty="0" smtClean="0">
                <a:latin typeface="Arial" charset="0"/>
                <a:ea typeface="Arial" charset="0"/>
                <a:cs typeface="Arial" charset="0"/>
              </a:rPr>
              <a:t>Functional assignments</a:t>
            </a:r>
          </a:p>
          <a:p>
            <a:pPr algn="ctr"/>
            <a:r>
              <a:rPr lang="en-US" sz="1400" dirty="0" smtClean="0">
                <a:latin typeface="Arial" charset="0"/>
                <a:ea typeface="Arial" charset="0"/>
                <a:cs typeface="Arial" charset="0"/>
              </a:rPr>
              <a:t>Gene Ontology, Uberon anatomy (or stage) Ontology, Chemical Entities of Biological Interest, Kyoto Encyclopedia of </a:t>
            </a:r>
            <a:br>
              <a:rPr lang="en-US" sz="1400" dirty="0" smtClean="0">
                <a:latin typeface="Arial" charset="0"/>
                <a:ea typeface="Arial" charset="0"/>
                <a:cs typeface="Arial" charset="0"/>
              </a:rPr>
            </a:br>
            <a:r>
              <a:rPr lang="en-US" sz="1400" dirty="0" smtClean="0">
                <a:latin typeface="Arial" charset="0"/>
                <a:ea typeface="Arial" charset="0"/>
                <a:cs typeface="Arial" charset="0"/>
              </a:rPr>
              <a:t>Genes and Genomes (KEGG), OrthoDB, Benchmarking Universal Single-Copy Orthologs (BUSCO), etc. </a:t>
            </a:r>
            <a:endParaRPr lang="en-US" sz="1400" dirty="0">
              <a:latin typeface="Arial" charset="0"/>
              <a:ea typeface="Arial" charset="0"/>
              <a:cs typeface="Arial" charset="0"/>
            </a:endParaRPr>
          </a:p>
        </p:txBody>
      </p:sp>
      <p:sp>
        <p:nvSpPr>
          <p:cNvPr id="6" name="TextBox 5"/>
          <p:cNvSpPr txBox="1"/>
          <p:nvPr/>
        </p:nvSpPr>
        <p:spPr>
          <a:xfrm>
            <a:off x="1075522" y="1077225"/>
            <a:ext cx="2159142" cy="923330"/>
          </a:xfrm>
          <a:prstGeom prst="rect">
            <a:avLst/>
          </a:prstGeom>
          <a:noFill/>
        </p:spPr>
        <p:txBody>
          <a:bodyPr wrap="square" rtlCol="0">
            <a:spAutoFit/>
          </a:bodyPr>
          <a:lstStyle/>
          <a:p>
            <a:r>
              <a:rPr lang="en-US" dirty="0" smtClean="0">
                <a:latin typeface="Arial" charset="0"/>
                <a:ea typeface="Arial" charset="0"/>
                <a:cs typeface="Arial" charset="0"/>
              </a:rPr>
              <a:t>Assembly: </a:t>
            </a:r>
          </a:p>
          <a:p>
            <a:pPr marL="285750" indent="-285750">
              <a:buFont typeface="Arial" charset="0"/>
              <a:buChar char="•"/>
            </a:pPr>
            <a:r>
              <a:rPr lang="en-US" dirty="0" smtClean="0">
                <a:latin typeface="Arial" charset="0"/>
                <a:ea typeface="Arial" charset="0"/>
                <a:cs typeface="Arial" charset="0"/>
              </a:rPr>
              <a:t>Genome</a:t>
            </a:r>
          </a:p>
          <a:p>
            <a:pPr marL="285750" indent="-285750">
              <a:buFont typeface="Arial" charset="0"/>
              <a:buChar char="•"/>
            </a:pPr>
            <a:r>
              <a:rPr lang="en-US" dirty="0" smtClean="0">
                <a:latin typeface="Arial" charset="0"/>
                <a:ea typeface="Arial" charset="0"/>
                <a:cs typeface="Arial" charset="0"/>
              </a:rPr>
              <a:t>Transcriptome</a:t>
            </a:r>
          </a:p>
        </p:txBody>
      </p:sp>
      <p:sp>
        <p:nvSpPr>
          <p:cNvPr id="7" name="TextBox 6"/>
          <p:cNvSpPr txBox="1"/>
          <p:nvPr/>
        </p:nvSpPr>
        <p:spPr>
          <a:xfrm>
            <a:off x="875672" y="3867914"/>
            <a:ext cx="2226574" cy="646331"/>
          </a:xfrm>
          <a:prstGeom prst="rect">
            <a:avLst/>
          </a:prstGeom>
          <a:noFill/>
        </p:spPr>
        <p:txBody>
          <a:bodyPr wrap="square" rtlCol="0">
            <a:spAutoFit/>
          </a:bodyPr>
          <a:lstStyle/>
          <a:p>
            <a:pPr algn="ctr"/>
            <a:r>
              <a:rPr lang="en-US" dirty="0" smtClean="0">
                <a:latin typeface="Arial" charset="0"/>
                <a:ea typeface="Arial" charset="0"/>
                <a:cs typeface="Arial" charset="0"/>
              </a:rPr>
              <a:t>Relying solely on sequence similarity </a:t>
            </a:r>
            <a:endParaRPr lang="en-US" dirty="0">
              <a:latin typeface="Arial" charset="0"/>
              <a:ea typeface="Arial" charset="0"/>
              <a:cs typeface="Arial" charset="0"/>
            </a:endParaRPr>
          </a:p>
        </p:txBody>
      </p:sp>
      <p:sp>
        <p:nvSpPr>
          <p:cNvPr id="8" name="TextBox 7"/>
          <p:cNvSpPr txBox="1"/>
          <p:nvPr/>
        </p:nvSpPr>
        <p:spPr>
          <a:xfrm>
            <a:off x="4558275" y="2595291"/>
            <a:ext cx="2644387" cy="646331"/>
          </a:xfrm>
          <a:prstGeom prst="rect">
            <a:avLst/>
          </a:prstGeom>
          <a:noFill/>
        </p:spPr>
        <p:txBody>
          <a:bodyPr wrap="square" rtlCol="0">
            <a:spAutoFit/>
          </a:bodyPr>
          <a:lstStyle/>
          <a:p>
            <a:pPr algn="ctr"/>
            <a:r>
              <a:rPr lang="en-US" dirty="0" smtClean="0">
                <a:latin typeface="Arial" charset="0"/>
                <a:ea typeface="Arial" charset="0"/>
                <a:cs typeface="Arial" charset="0"/>
              </a:rPr>
              <a:t>Compare against databases </a:t>
            </a:r>
            <a:endParaRPr lang="en-US" dirty="0">
              <a:latin typeface="Arial" charset="0"/>
              <a:ea typeface="Arial" charset="0"/>
              <a:cs typeface="Arial" charset="0"/>
            </a:endParaRPr>
          </a:p>
        </p:txBody>
      </p:sp>
      <p:sp>
        <p:nvSpPr>
          <p:cNvPr id="9" name="TextBox 8"/>
          <p:cNvSpPr txBox="1"/>
          <p:nvPr/>
        </p:nvSpPr>
        <p:spPr>
          <a:xfrm>
            <a:off x="4275013" y="3847460"/>
            <a:ext cx="3210910" cy="923330"/>
          </a:xfrm>
          <a:prstGeom prst="rect">
            <a:avLst/>
          </a:prstGeom>
          <a:noFill/>
        </p:spPr>
        <p:txBody>
          <a:bodyPr wrap="square" rtlCol="0">
            <a:spAutoFit/>
          </a:bodyPr>
          <a:lstStyle/>
          <a:p>
            <a:pPr algn="ctr"/>
            <a:r>
              <a:rPr lang="en-US" dirty="0" smtClean="0">
                <a:latin typeface="Arial" charset="0"/>
                <a:ea typeface="Arial" charset="0"/>
                <a:cs typeface="Arial" charset="0"/>
              </a:rPr>
              <a:t>Build protein and domain profiles, then run sequence similarity analysis</a:t>
            </a:r>
            <a:endParaRPr lang="en-US" dirty="0">
              <a:latin typeface="Arial" charset="0"/>
              <a:ea typeface="Arial" charset="0"/>
              <a:cs typeface="Arial" charset="0"/>
            </a:endParaRPr>
          </a:p>
        </p:txBody>
      </p:sp>
      <p:cxnSp>
        <p:nvCxnSpPr>
          <p:cNvPr id="12" name="Straight Arrow Connector 11"/>
          <p:cNvCxnSpPr/>
          <p:nvPr/>
        </p:nvCxnSpPr>
        <p:spPr>
          <a:xfrm>
            <a:off x="3102246" y="1538890"/>
            <a:ext cx="1810828" cy="0"/>
          </a:xfrm>
          <a:prstGeom prst="straightConnector1">
            <a:avLst/>
          </a:prstGeom>
          <a:ln w="76200">
            <a:solidFill>
              <a:schemeClr val="tx2">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887450" y="2000555"/>
            <a:ext cx="0" cy="615676"/>
          </a:xfrm>
          <a:prstGeom prst="straightConnector1">
            <a:avLst/>
          </a:prstGeom>
          <a:ln w="76200">
            <a:solidFill>
              <a:schemeClr val="tx2">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880468" y="3262562"/>
            <a:ext cx="1" cy="584898"/>
          </a:xfrm>
          <a:prstGeom prst="straightConnector1">
            <a:avLst/>
          </a:prstGeom>
          <a:ln w="76200">
            <a:solidFill>
              <a:schemeClr val="tx2">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0468" y="4770790"/>
            <a:ext cx="0" cy="615675"/>
          </a:xfrm>
          <a:prstGeom prst="straightConnector1">
            <a:avLst/>
          </a:prstGeom>
          <a:ln w="76200">
            <a:solidFill>
              <a:schemeClr val="tx2">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585002" y="2939397"/>
            <a:ext cx="1973273" cy="1008030"/>
          </a:xfrm>
          <a:prstGeom prst="straightConnector1">
            <a:avLst/>
          </a:prstGeom>
          <a:ln w="76200">
            <a:solidFill>
              <a:schemeClr val="tx2">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202662" y="2939397"/>
            <a:ext cx="1954406" cy="938840"/>
          </a:xfrm>
          <a:prstGeom prst="straightConnector1">
            <a:avLst/>
          </a:prstGeom>
          <a:ln w="76200">
            <a:solidFill>
              <a:schemeClr val="tx2">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787811" y="4701541"/>
            <a:ext cx="1369258" cy="903995"/>
          </a:xfrm>
          <a:prstGeom prst="straightConnector1">
            <a:avLst/>
          </a:prstGeom>
          <a:ln w="76200">
            <a:solidFill>
              <a:schemeClr val="tx2">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46817" y="4501425"/>
            <a:ext cx="1426308" cy="1032192"/>
          </a:xfrm>
          <a:prstGeom prst="straightConnector1">
            <a:avLst/>
          </a:prstGeom>
          <a:ln w="76200">
            <a:solidFill>
              <a:schemeClr val="tx2">
                <a:lumMod val="75000"/>
              </a:schemeClr>
            </a:solidFill>
            <a:prstDash val="sysDot"/>
            <a:tailEnd type="stealt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472440" y="968580"/>
            <a:ext cx="2784359" cy="830997"/>
          </a:xfrm>
          <a:prstGeom prst="rect">
            <a:avLst/>
          </a:prstGeom>
          <a:noFill/>
        </p:spPr>
        <p:txBody>
          <a:bodyPr wrap="square" rtlCol="0">
            <a:spAutoFit/>
          </a:bodyPr>
          <a:lstStyle/>
          <a:p>
            <a:r>
              <a:rPr lang="en-US" sz="1200" dirty="0"/>
              <a:t>Examples:</a:t>
            </a:r>
          </a:p>
          <a:p>
            <a:pPr marL="285750" indent="-285750">
              <a:buFont typeface="Arial" charset="0"/>
              <a:buChar char="•"/>
            </a:pPr>
            <a:r>
              <a:rPr lang="en-US" sz="1200" dirty="0"/>
              <a:t>InterProScan</a:t>
            </a:r>
          </a:p>
          <a:p>
            <a:pPr marL="285750" indent="-285750">
              <a:buFont typeface="Arial" charset="0"/>
              <a:buChar char="•"/>
            </a:pPr>
            <a:r>
              <a:rPr lang="en-US" sz="1200" dirty="0"/>
              <a:t>PANTHER Term Enrichment Tool</a:t>
            </a:r>
          </a:p>
          <a:p>
            <a:pPr marL="285750" indent="-285750">
              <a:buFont typeface="Arial" charset="0"/>
              <a:buChar char="•"/>
            </a:pPr>
            <a:r>
              <a:rPr lang="en-US" sz="1200" dirty="0"/>
              <a:t>TAIR, powered by PANTHER </a:t>
            </a:r>
          </a:p>
        </p:txBody>
      </p:sp>
      <p:sp>
        <p:nvSpPr>
          <p:cNvPr id="22" name="TextBox 21"/>
          <p:cNvSpPr txBox="1"/>
          <p:nvPr/>
        </p:nvSpPr>
        <p:spPr>
          <a:xfrm>
            <a:off x="8774723" y="3934121"/>
            <a:ext cx="2365130" cy="646331"/>
          </a:xfrm>
          <a:prstGeom prst="rect">
            <a:avLst/>
          </a:prstGeom>
          <a:noFill/>
        </p:spPr>
        <p:txBody>
          <a:bodyPr wrap="square" rtlCol="0">
            <a:spAutoFit/>
          </a:bodyPr>
          <a:lstStyle/>
          <a:p>
            <a:pPr algn="ctr"/>
            <a:r>
              <a:rPr lang="en-US"/>
              <a:t>Enrichment analysis (expression data</a:t>
            </a:r>
            <a:r>
              <a:rPr lang="en-US" smtClean="0"/>
              <a:t>)</a:t>
            </a:r>
            <a:endParaRPr lang="en-US"/>
          </a:p>
        </p:txBody>
      </p:sp>
      <p:sp>
        <p:nvSpPr>
          <p:cNvPr id="23" name="Title 22"/>
          <p:cNvSpPr>
            <a:spLocks noGrp="1"/>
          </p:cNvSpPr>
          <p:nvPr>
            <p:ph type="title"/>
          </p:nvPr>
        </p:nvSpPr>
        <p:spPr>
          <a:xfrm>
            <a:off x="2585001" y="174110"/>
            <a:ext cx="7958331" cy="1077229"/>
          </a:xfrm>
        </p:spPr>
        <p:txBody>
          <a:bodyPr/>
          <a:lstStyle/>
          <a:p>
            <a:r>
              <a:rPr lang="en-US" b="1" dirty="0"/>
              <a:t>Functional Annotation</a:t>
            </a:r>
            <a:br>
              <a:rPr lang="en-US" b="1" dirty="0"/>
            </a:br>
            <a:endParaRPr lang="en-US" b="1" dirty="0"/>
          </a:p>
        </p:txBody>
      </p:sp>
      <p:pic>
        <p:nvPicPr>
          <p:cNvPr id="24" name="Picture 2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01377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 on Annotation</a:t>
            </a:r>
            <a:endParaRPr lang="en-US" dirty="0"/>
          </a:p>
        </p:txBody>
      </p:sp>
      <p:sp>
        <p:nvSpPr>
          <p:cNvPr id="3" name="Content Placeholder 2"/>
          <p:cNvSpPr>
            <a:spLocks noGrp="1"/>
          </p:cNvSpPr>
          <p:nvPr>
            <p:ph idx="1"/>
          </p:nvPr>
        </p:nvSpPr>
        <p:spPr/>
        <p:txBody>
          <a:bodyPr>
            <a:normAutofit/>
          </a:bodyPr>
          <a:lstStyle/>
          <a:p>
            <a:r>
              <a:rPr lang="en-US" sz="2400" dirty="0" smtClean="0">
                <a:solidFill>
                  <a:schemeClr val="bg2">
                    <a:lumMod val="50000"/>
                    <a:lumOff val="50000"/>
                  </a:schemeClr>
                </a:solidFill>
              </a:rPr>
              <a:t>Overview</a:t>
            </a:r>
            <a:endParaRPr lang="en-US" sz="2400" dirty="0">
              <a:solidFill>
                <a:schemeClr val="bg2">
                  <a:lumMod val="50000"/>
                  <a:lumOff val="50000"/>
                </a:schemeClr>
              </a:solidFill>
            </a:endParaRPr>
          </a:p>
          <a:p>
            <a:r>
              <a:rPr lang="en-US" sz="2400" dirty="0">
                <a:solidFill>
                  <a:schemeClr val="bg2">
                    <a:lumMod val="50000"/>
                    <a:lumOff val="50000"/>
                  </a:schemeClr>
                </a:solidFill>
              </a:rPr>
              <a:t>Functional Annotation</a:t>
            </a:r>
          </a:p>
          <a:p>
            <a:r>
              <a:rPr lang="en-US" sz="2400" dirty="0"/>
              <a:t>Controlled Vocabularies</a:t>
            </a:r>
          </a:p>
          <a:p>
            <a:r>
              <a:rPr lang="en-US" sz="2400" dirty="0" smtClean="0">
                <a:solidFill>
                  <a:schemeClr val="bg2">
                    <a:lumMod val="50000"/>
                    <a:lumOff val="50000"/>
                  </a:schemeClr>
                </a:solidFill>
              </a:rPr>
              <a:t>Applications</a:t>
            </a:r>
            <a:endParaRPr lang="en-US" sz="2400" dirty="0">
              <a:solidFill>
                <a:schemeClr val="bg2">
                  <a:lumMod val="50000"/>
                  <a:lumOff val="50000"/>
                </a:schemeClr>
              </a:solidFil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4567251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Language inconsistencies in biology</a:t>
            </a:r>
          </a:p>
        </p:txBody>
      </p:sp>
      <p:sp>
        <p:nvSpPr>
          <p:cNvPr id="4" name="TextBox 3"/>
          <p:cNvSpPr txBox="1"/>
          <p:nvPr/>
        </p:nvSpPr>
        <p:spPr>
          <a:xfrm>
            <a:off x="2611808" y="1688123"/>
            <a:ext cx="7958331" cy="400110"/>
          </a:xfrm>
          <a:prstGeom prst="rect">
            <a:avLst/>
          </a:prstGeom>
          <a:noFill/>
        </p:spPr>
        <p:txBody>
          <a:bodyPr wrap="square" rtlCol="0">
            <a:spAutoFit/>
          </a:bodyPr>
          <a:lstStyle/>
          <a:p>
            <a:pPr algn="ctr"/>
            <a:r>
              <a:rPr lang="en-US" sz="2000" dirty="0"/>
              <a:t>The same name for two different concepts</a:t>
            </a:r>
          </a:p>
        </p:txBody>
      </p:sp>
      <p:pic>
        <p:nvPicPr>
          <p:cNvPr id="5" name="Picture 4" descr="cells2-usflorida.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92883" y="3232530"/>
            <a:ext cx="3860447"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prison-cell.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32726" y="3232530"/>
            <a:ext cx="4343399" cy="2895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6"/>
          <p:cNvSpPr/>
          <p:nvPr/>
        </p:nvSpPr>
        <p:spPr>
          <a:xfrm>
            <a:off x="5606702" y="2760039"/>
            <a:ext cx="1625028" cy="58477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3200" b="1" dirty="0">
                <a:solidFill>
                  <a:schemeClr val="tx2">
                    <a:lumMod val="10000"/>
                  </a:schemeClr>
                </a:solidFill>
                <a:latin typeface="Trebuchet MS" charset="0"/>
                <a:ea typeface="Trebuchet MS" charset="0"/>
                <a:cs typeface="Trebuchet MS" charset="0"/>
              </a:rPr>
              <a:t>Cell</a:t>
            </a:r>
            <a:endParaRPr lang="en-US" sz="3200" dirty="0">
              <a:solidFill>
                <a:schemeClr val="tx2">
                  <a:lumMod val="10000"/>
                </a:schemeClr>
              </a:solidFill>
              <a:latin typeface="Trebuchet MS" charset="0"/>
              <a:ea typeface="Trebuchet MS" charset="0"/>
              <a:cs typeface="Trebuchet MS" charset="0"/>
            </a:endParaRPr>
          </a:p>
        </p:txBody>
      </p:sp>
      <p:sp>
        <p:nvSpPr>
          <p:cNvPr id="8" name="TextBox 7"/>
          <p:cNvSpPr txBox="1"/>
          <p:nvPr/>
        </p:nvSpPr>
        <p:spPr>
          <a:xfrm>
            <a:off x="6197599" y="3912104"/>
            <a:ext cx="635144" cy="574901"/>
          </a:xfrm>
          <a:prstGeom prst="rect">
            <a:avLst/>
          </a:prstGeom>
          <a:noFill/>
        </p:spPr>
        <p:txBody>
          <a:bodyPr wrap="square" rtlCol="0">
            <a:spAutoFit/>
          </a:bodyPr>
          <a:lstStyle/>
          <a:p>
            <a:pPr>
              <a:lnSpc>
                <a:spcPct val="120000"/>
              </a:lnSpc>
            </a:pPr>
            <a:r>
              <a:rPr lang="es-ES_tradnl" sz="2800" noProof="1" smtClean="0">
                <a:latin typeface="Arial" charset="0"/>
                <a:ea typeface="Arial" charset="0"/>
                <a:cs typeface="Arial" charset="0"/>
              </a:rPr>
              <a:t>or</a:t>
            </a:r>
            <a:endParaRPr lang="es-ES_tradnl" sz="2800" b="1" noProof="1">
              <a:latin typeface="Arial" charset="0"/>
              <a:ea typeface="Arial" charset="0"/>
              <a:cs typeface="Arial" charset="0"/>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0692280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611808" y="808056"/>
            <a:ext cx="7958331" cy="1077229"/>
          </a:xfrm>
        </p:spPr>
        <p:txBody>
          <a:bodyPr/>
          <a:lstStyle/>
          <a:p>
            <a:r>
              <a:rPr lang="en-US" b="1" dirty="0"/>
              <a:t>Language inconsistencies in biology</a:t>
            </a:r>
          </a:p>
        </p:txBody>
      </p:sp>
      <p:sp>
        <p:nvSpPr>
          <p:cNvPr id="5" name="TextBox 4"/>
          <p:cNvSpPr txBox="1"/>
          <p:nvPr/>
        </p:nvSpPr>
        <p:spPr>
          <a:xfrm>
            <a:off x="2611808" y="1688123"/>
            <a:ext cx="7958331" cy="400110"/>
          </a:xfrm>
          <a:prstGeom prst="rect">
            <a:avLst/>
          </a:prstGeom>
          <a:noFill/>
        </p:spPr>
        <p:txBody>
          <a:bodyPr wrap="square" rtlCol="0">
            <a:spAutoFit/>
          </a:bodyPr>
          <a:lstStyle/>
          <a:p>
            <a:pPr algn="ctr"/>
            <a:r>
              <a:rPr lang="en-US" sz="2000" dirty="0"/>
              <a:t>Two or more different names for the same concept</a:t>
            </a:r>
          </a:p>
        </p:txBody>
      </p:sp>
      <p:sp>
        <p:nvSpPr>
          <p:cNvPr id="6" name="Rectangle 5"/>
          <p:cNvSpPr/>
          <p:nvPr/>
        </p:nvSpPr>
        <p:spPr>
          <a:xfrm>
            <a:off x="2242600" y="2834516"/>
            <a:ext cx="1748710"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400" b="1" dirty="0" smtClean="0">
                <a:solidFill>
                  <a:schemeClr val="tx2">
                    <a:lumMod val="10000"/>
                  </a:schemeClr>
                </a:solidFill>
                <a:latin typeface="Trebuchet MS" charset="0"/>
                <a:ea typeface="Trebuchet MS" charset="0"/>
                <a:cs typeface="Trebuchet MS" charset="0"/>
              </a:rPr>
              <a:t>Eggplant</a:t>
            </a:r>
            <a:endParaRPr lang="en-US" sz="2400" dirty="0">
              <a:solidFill>
                <a:schemeClr val="tx2">
                  <a:lumMod val="10000"/>
                </a:schemeClr>
              </a:solidFill>
              <a:latin typeface="Trebuchet MS" charset="0"/>
              <a:ea typeface="Trebuchet MS" charset="0"/>
              <a:cs typeface="Trebuchet MS" charset="0"/>
            </a:endParaRPr>
          </a:p>
        </p:txBody>
      </p:sp>
      <p:pic>
        <p:nvPicPr>
          <p:cNvPr id="7" name="Picture 6" descr="eggplant-care2com.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21592" y="2508664"/>
            <a:ext cx="4443557" cy="26781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Rectangle 7"/>
          <p:cNvSpPr/>
          <p:nvPr/>
        </p:nvSpPr>
        <p:spPr>
          <a:xfrm>
            <a:off x="1642866" y="4042464"/>
            <a:ext cx="209174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400" b="1" smtClean="0">
                <a:solidFill>
                  <a:schemeClr val="tx2">
                    <a:lumMod val="10000"/>
                  </a:schemeClr>
                </a:solidFill>
                <a:latin typeface="Trebuchet MS" charset="0"/>
                <a:ea typeface="Trebuchet MS" charset="0"/>
                <a:cs typeface="Trebuchet MS" charset="0"/>
              </a:rPr>
              <a:t>Aubergine</a:t>
            </a:r>
            <a:endParaRPr lang="en-US" sz="2400">
              <a:solidFill>
                <a:schemeClr val="tx2">
                  <a:lumMod val="10000"/>
                </a:schemeClr>
              </a:solidFill>
              <a:latin typeface="Trebuchet MS" charset="0"/>
              <a:ea typeface="Trebuchet MS" charset="0"/>
              <a:cs typeface="Trebuchet MS" charset="0"/>
            </a:endParaRPr>
          </a:p>
        </p:txBody>
      </p:sp>
      <p:sp>
        <p:nvSpPr>
          <p:cNvPr id="9" name="Rectangle 8"/>
          <p:cNvSpPr/>
          <p:nvPr/>
        </p:nvSpPr>
        <p:spPr>
          <a:xfrm>
            <a:off x="8695431" y="2760922"/>
            <a:ext cx="1874708"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400" b="1" noProof="1" smtClean="0">
                <a:solidFill>
                  <a:schemeClr val="tx2">
                    <a:lumMod val="10000"/>
                  </a:schemeClr>
                </a:solidFill>
                <a:latin typeface="Trebuchet MS" charset="0"/>
                <a:ea typeface="Trebuchet MS" charset="0"/>
                <a:cs typeface="Trebuchet MS" charset="0"/>
              </a:rPr>
              <a:t>Brinjal</a:t>
            </a:r>
          </a:p>
        </p:txBody>
      </p:sp>
      <p:sp>
        <p:nvSpPr>
          <p:cNvPr id="10" name="Rectangle 9"/>
          <p:cNvSpPr/>
          <p:nvPr/>
        </p:nvSpPr>
        <p:spPr>
          <a:xfrm>
            <a:off x="8952130" y="4256349"/>
            <a:ext cx="2337833" cy="46166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400" b="1" smtClean="0">
                <a:solidFill>
                  <a:schemeClr val="tx2">
                    <a:lumMod val="10000"/>
                  </a:schemeClr>
                </a:solidFill>
                <a:latin typeface="Trebuchet MS" charset="0"/>
                <a:ea typeface="Trebuchet MS" charset="0"/>
                <a:cs typeface="Trebuchet MS" charset="0"/>
              </a:rPr>
              <a:t>Melongene</a:t>
            </a:r>
            <a:endParaRPr lang="en-US" sz="2400">
              <a:solidFill>
                <a:schemeClr val="tx2">
                  <a:lumMod val="10000"/>
                </a:schemeClr>
              </a:solidFill>
              <a:latin typeface="Trebuchet MS" charset="0"/>
              <a:ea typeface="Trebuchet MS" charset="0"/>
              <a:cs typeface="Trebuchet MS" charset="0"/>
            </a:endParaRPr>
          </a:p>
        </p:txBody>
      </p:sp>
      <p:sp>
        <p:nvSpPr>
          <p:cNvPr id="11" name="TextBox 10"/>
          <p:cNvSpPr txBox="1"/>
          <p:nvPr/>
        </p:nvSpPr>
        <p:spPr>
          <a:xfrm>
            <a:off x="1433146" y="5547946"/>
            <a:ext cx="9390185" cy="646331"/>
          </a:xfrm>
          <a:prstGeom prst="rect">
            <a:avLst/>
          </a:prstGeom>
          <a:noFill/>
        </p:spPr>
        <p:txBody>
          <a:bodyPr wrap="square" rtlCol="0">
            <a:spAutoFit/>
          </a:bodyPr>
          <a:lstStyle/>
          <a:p>
            <a:r>
              <a:rPr lang="en-US" dirty="0"/>
              <a:t>The same is true for biological concepts:</a:t>
            </a:r>
          </a:p>
          <a:p>
            <a:r>
              <a:rPr lang="en-US" dirty="0"/>
              <a:t>This makes comparisons difficult, specially when comparing across species or databases</a:t>
            </a:r>
            <a:r>
              <a:rPr lang="en-US" dirty="0" smtClean="0"/>
              <a:t>.</a:t>
            </a:r>
            <a:endParaRPr lang="en-US" dirty="0"/>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40785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Ontology</a:t>
            </a:r>
            <a:endParaRPr lang="en-US" b="1" dirty="0"/>
          </a:p>
        </p:txBody>
      </p:sp>
      <p:sp>
        <p:nvSpPr>
          <p:cNvPr id="3" name="Content Placeholder 2"/>
          <p:cNvSpPr>
            <a:spLocks noGrp="1"/>
          </p:cNvSpPr>
          <p:nvPr>
            <p:ph idx="1"/>
          </p:nvPr>
        </p:nvSpPr>
        <p:spPr>
          <a:xfrm>
            <a:off x="2318656" y="1469202"/>
            <a:ext cx="8719457" cy="945466"/>
          </a:xfrm>
        </p:spPr>
        <p:txBody>
          <a:bodyPr>
            <a:noAutofit/>
          </a:bodyPr>
          <a:lstStyle/>
          <a:p>
            <a:pPr marL="0" indent="0">
              <a:buNone/>
            </a:pPr>
            <a:r>
              <a:rPr lang="en-US" dirty="0" smtClean="0"/>
              <a:t>An ontology is a </a:t>
            </a:r>
            <a:r>
              <a:rPr lang="en-US" dirty="0"/>
              <a:t>set of organized concepts and their relationship to each other; ontologies are usually limited to specific knowledge  domains</a:t>
            </a:r>
            <a:r>
              <a:rPr lang="en-US" dirty="0" smtClean="0"/>
              <a:t>.</a:t>
            </a:r>
            <a:endParaRPr lang="en-US" dirty="0"/>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72548" y="2414668"/>
            <a:ext cx="3794274" cy="4190428"/>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66822" y="2414668"/>
            <a:ext cx="1258088" cy="1600200"/>
          </a:xfrm>
          <a:prstGeom prst="rect">
            <a:avLst/>
          </a:prstGeom>
        </p:spPr>
      </p:pic>
      <p:pic>
        <p:nvPicPr>
          <p:cNvPr id="13" name="Picture 1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20676" y="2425967"/>
            <a:ext cx="685800" cy="685800"/>
          </a:xfrm>
          <a:prstGeom prst="rect">
            <a:avLst/>
          </a:prstGeom>
        </p:spPr>
      </p:pic>
      <p:sp>
        <p:nvSpPr>
          <p:cNvPr id="15" name="TextBox 14"/>
          <p:cNvSpPr txBox="1"/>
          <p:nvPr/>
        </p:nvSpPr>
        <p:spPr>
          <a:xfrm>
            <a:off x="9196706" y="6219896"/>
            <a:ext cx="1925052" cy="369332"/>
          </a:xfrm>
          <a:prstGeom prst="rect">
            <a:avLst/>
          </a:prstGeom>
          <a:noFill/>
        </p:spPr>
        <p:txBody>
          <a:bodyPr wrap="square" rtlCol="0">
            <a:spAutoFit/>
          </a:bodyPr>
          <a:lstStyle/>
          <a:p>
            <a:pPr algn="ctr"/>
            <a:r>
              <a:rPr lang="en-US" smtClean="0"/>
              <a:t>Gene Ontology</a:t>
            </a: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419789" y="2853448"/>
            <a:ext cx="1166902" cy="3200400"/>
          </a:xfrm>
          <a:prstGeom prst="rect">
            <a:avLst/>
          </a:prstGeom>
        </p:spPr>
      </p:pic>
      <p:sp>
        <p:nvSpPr>
          <p:cNvPr id="17" name="TextBox 16"/>
          <p:cNvSpPr txBox="1"/>
          <p:nvPr/>
        </p:nvSpPr>
        <p:spPr>
          <a:xfrm>
            <a:off x="3102302" y="6219896"/>
            <a:ext cx="1925052" cy="369332"/>
          </a:xfrm>
          <a:prstGeom prst="rect">
            <a:avLst/>
          </a:prstGeom>
          <a:noFill/>
        </p:spPr>
        <p:txBody>
          <a:bodyPr wrap="square" rtlCol="0">
            <a:spAutoFit/>
          </a:bodyPr>
          <a:lstStyle/>
          <a:p>
            <a:pPr algn="ctr"/>
            <a:r>
              <a:rPr lang="en-US" dirty="0" smtClean="0"/>
              <a:t>Plant Ontology</a:t>
            </a:r>
            <a:endParaRPr lang="en-US" dirty="0"/>
          </a:p>
        </p:txBody>
      </p:sp>
      <p:pic>
        <p:nvPicPr>
          <p:cNvPr id="18" name="Picture 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48086" y="4867633"/>
            <a:ext cx="1871703" cy="1186215"/>
          </a:xfrm>
          <a:prstGeom prst="rect">
            <a:avLst/>
          </a:prstGeom>
        </p:spPr>
      </p:pic>
      <p:pic>
        <p:nvPicPr>
          <p:cNvPr id="12" name="Picture 11" descr="embl-ebi.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20676" y="5899098"/>
            <a:ext cx="1013880" cy="5069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68668" y="3678611"/>
            <a:ext cx="184745" cy="1068308"/>
          </a:xfrm>
          <a:prstGeom prst="rect">
            <a:avLst/>
          </a:prstGeom>
        </p:spPr>
      </p:pic>
      <p:pic>
        <p:nvPicPr>
          <p:cNvPr id="1026" name="Picture 2" descr="http://www.globenetenterprise.com/images/corn-maize.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840045" y="2853448"/>
            <a:ext cx="1060568" cy="1035985"/>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mage result for tomato fruit transparent"/>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211643" y="3764047"/>
            <a:ext cx="1148406" cy="11484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461810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Ontology Annotations</a:t>
            </a:r>
            <a:endParaRPr lang="en-US" b="1" dirty="0"/>
          </a:p>
        </p:txBody>
      </p:sp>
      <p:sp>
        <p:nvSpPr>
          <p:cNvPr id="3" name="Content Placeholder 2"/>
          <p:cNvSpPr>
            <a:spLocks noGrp="1"/>
          </p:cNvSpPr>
          <p:nvPr>
            <p:ph idx="1"/>
          </p:nvPr>
        </p:nvSpPr>
        <p:spPr>
          <a:xfrm>
            <a:off x="1689372" y="1907419"/>
            <a:ext cx="4147663" cy="3997828"/>
          </a:xfrm>
        </p:spPr>
        <p:txBody>
          <a:bodyPr/>
          <a:lstStyle/>
          <a:p>
            <a:r>
              <a:rPr lang="en-US" dirty="0" smtClean="0"/>
              <a:t>These are not  ‘attached keywords.’</a:t>
            </a:r>
            <a:endParaRPr lang="en-US" dirty="0"/>
          </a:p>
          <a:p>
            <a:r>
              <a:rPr lang="en-US" dirty="0" smtClean="0"/>
              <a:t>These annotations are an assertion about </a:t>
            </a:r>
            <a:r>
              <a:rPr lang="en-US" dirty="0"/>
              <a:t>a gene </a:t>
            </a:r>
            <a:r>
              <a:rPr lang="en-US" dirty="0" smtClean="0"/>
              <a:t>product (in this case) that </a:t>
            </a:r>
            <a:r>
              <a:rPr lang="en-US" dirty="0"/>
              <a:t>is supported by traceable evidence</a:t>
            </a:r>
            <a:r>
              <a:rPr lang="en-US" dirty="0" smtClean="0"/>
              <a:t>.</a:t>
            </a:r>
            <a:endParaRPr lang="en-US" dirty="0"/>
          </a:p>
        </p:txBody>
      </p:sp>
      <p:grpSp>
        <p:nvGrpSpPr>
          <p:cNvPr id="4" name="Shape 140"/>
          <p:cNvGrpSpPr/>
          <p:nvPr/>
        </p:nvGrpSpPr>
        <p:grpSpPr>
          <a:xfrm>
            <a:off x="6253000" y="2144079"/>
            <a:ext cx="4317139" cy="3761168"/>
            <a:chOff x="696772" y="1587500"/>
            <a:chExt cx="4317139" cy="3761168"/>
          </a:xfrm>
        </p:grpSpPr>
        <p:grpSp>
          <p:nvGrpSpPr>
            <p:cNvPr id="5" name="Shape 141"/>
            <p:cNvGrpSpPr/>
            <p:nvPr/>
          </p:nvGrpSpPr>
          <p:grpSpPr>
            <a:xfrm>
              <a:off x="709472" y="1587500"/>
              <a:ext cx="1623600" cy="864570"/>
              <a:chOff x="749423" y="2654300"/>
              <a:chExt cx="1623600" cy="864570"/>
            </a:xfrm>
          </p:grpSpPr>
          <p:sp>
            <p:nvSpPr>
              <p:cNvPr id="25" name="Shape 142"/>
              <p:cNvSpPr/>
              <p:nvPr/>
            </p:nvSpPr>
            <p:spPr>
              <a:xfrm>
                <a:off x="749423" y="2810870"/>
                <a:ext cx="1623600" cy="708000"/>
              </a:xfrm>
              <a:prstGeom prst="rect">
                <a:avLst/>
              </a:prstGeom>
              <a:solidFill>
                <a:schemeClr val="accent4">
                  <a:lumMod val="75000"/>
                </a:schemeClr>
              </a:solidFill>
              <a:ln>
                <a:noFill/>
              </a:ln>
            </p:spPr>
            <p:txBody>
              <a:bodyPr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rgbClr val="FFFFFF"/>
                    </a:solidFill>
                    <a:latin typeface="Calibri"/>
                    <a:ea typeface="Calibri"/>
                    <a:cs typeface="Calibri"/>
                    <a:sym typeface="Calibri"/>
                  </a:rPr>
                  <a:t>Object </a:t>
                </a:r>
                <a:r>
                  <a:rPr lang="en-US" sz="1800" b="0" i="0" u="none" strike="noStrike" cap="none" dirty="0" smtClean="0">
                    <a:solidFill>
                      <a:srgbClr val="FFFFFF"/>
                    </a:solidFill>
                    <a:latin typeface="Calibri"/>
                    <a:ea typeface="Calibri"/>
                    <a:cs typeface="Calibri"/>
                    <a:sym typeface="Calibri"/>
                  </a:rPr>
                  <a:t/>
                </a:r>
                <a:br>
                  <a:rPr lang="en-US" sz="1800" b="0" i="0" u="none" strike="noStrike" cap="none" dirty="0" smtClean="0">
                    <a:solidFill>
                      <a:srgbClr val="FFFFFF"/>
                    </a:solidFill>
                    <a:latin typeface="Calibri"/>
                    <a:ea typeface="Calibri"/>
                    <a:cs typeface="Calibri"/>
                    <a:sym typeface="Calibri"/>
                  </a:rPr>
                </a:br>
                <a:r>
                  <a:rPr lang="en-US" sz="1800" b="0" i="0" u="none" strike="noStrike" cap="none" dirty="0" smtClean="0">
                    <a:solidFill>
                      <a:srgbClr val="FFFFFF"/>
                    </a:solidFill>
                    <a:latin typeface="Calibri"/>
                    <a:ea typeface="Calibri"/>
                    <a:cs typeface="Calibri"/>
                    <a:sym typeface="Calibri"/>
                  </a:rPr>
                  <a:t>(</a:t>
                </a:r>
                <a:r>
                  <a:rPr lang="en-US" sz="1800" b="0" i="0" u="none" strike="noStrike" cap="none" dirty="0">
                    <a:solidFill>
                      <a:srgbClr val="FFFFFF"/>
                    </a:solidFill>
                    <a:latin typeface="Calibri"/>
                    <a:ea typeface="Calibri"/>
                    <a:cs typeface="Calibri"/>
                    <a:sym typeface="Calibri"/>
                  </a:rPr>
                  <a:t>e.g. protein) </a:t>
                </a:r>
                <a:endParaRPr sz="1800" b="0" i="0" u="none" strike="noStrike" cap="none" dirty="0">
                  <a:solidFill>
                    <a:srgbClr val="FFFFFF"/>
                  </a:solidFill>
                  <a:latin typeface="Calibri"/>
                  <a:ea typeface="Calibri"/>
                  <a:cs typeface="Calibri"/>
                  <a:sym typeface="Calibri"/>
                </a:endParaRPr>
              </a:p>
            </p:txBody>
          </p:sp>
          <p:sp>
            <p:nvSpPr>
              <p:cNvPr id="26" name="Shape 143"/>
              <p:cNvSpPr/>
              <p:nvPr/>
            </p:nvSpPr>
            <p:spPr>
              <a:xfrm>
                <a:off x="876300" y="2667000"/>
                <a:ext cx="330300" cy="144000"/>
              </a:xfrm>
              <a:prstGeom prst="rect">
                <a:avLst/>
              </a:prstGeom>
              <a:solidFill>
                <a:schemeClr val="accent4">
                  <a:lumMod val="75000"/>
                </a:schemeClr>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Shape 144"/>
              <p:cNvSpPr/>
              <p:nvPr/>
            </p:nvSpPr>
            <p:spPr>
              <a:xfrm>
                <a:off x="1890572" y="2654300"/>
                <a:ext cx="330300" cy="144000"/>
              </a:xfrm>
              <a:prstGeom prst="rect">
                <a:avLst/>
              </a:prstGeom>
              <a:solidFill>
                <a:schemeClr val="accent4">
                  <a:lumMod val="75000"/>
                </a:schemeClr>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Shape 145"/>
              <p:cNvSpPr/>
              <p:nvPr/>
            </p:nvSpPr>
            <p:spPr>
              <a:xfrm>
                <a:off x="1384300" y="2654300"/>
                <a:ext cx="330300" cy="144000"/>
              </a:xfrm>
              <a:prstGeom prst="rect">
                <a:avLst/>
              </a:prstGeom>
              <a:solidFill>
                <a:schemeClr val="accent4">
                  <a:lumMod val="75000"/>
                </a:schemeClr>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6" name="Shape 146"/>
            <p:cNvGrpSpPr/>
            <p:nvPr/>
          </p:nvGrpSpPr>
          <p:grpSpPr>
            <a:xfrm>
              <a:off x="696772" y="4484098"/>
              <a:ext cx="1623600" cy="864570"/>
              <a:chOff x="749423" y="2654300"/>
              <a:chExt cx="1623600" cy="864570"/>
            </a:xfrm>
          </p:grpSpPr>
          <p:sp>
            <p:nvSpPr>
              <p:cNvPr id="21" name="Shape 147"/>
              <p:cNvSpPr/>
              <p:nvPr/>
            </p:nvSpPr>
            <p:spPr>
              <a:xfrm>
                <a:off x="749423" y="2810870"/>
                <a:ext cx="1623600" cy="708000"/>
              </a:xfrm>
              <a:prstGeom prst="rect">
                <a:avLst/>
              </a:prstGeom>
              <a:solidFill>
                <a:srgbClr val="AF51FF"/>
              </a:solidFill>
              <a:ln>
                <a:noFill/>
              </a:ln>
            </p:spPr>
            <p:txBody>
              <a:bodyPr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FF"/>
                    </a:solidFill>
                    <a:latin typeface="Calibri"/>
                    <a:ea typeface="Calibri"/>
                    <a:cs typeface="Calibri"/>
                    <a:sym typeface="Calibri"/>
                  </a:rPr>
                  <a:t>Reference</a:t>
                </a:r>
                <a:endParaRPr sz="1800" b="0" i="0" u="none" strike="noStrike" cap="none">
                  <a:solidFill>
                    <a:srgbClr val="FFFFFF"/>
                  </a:solidFill>
                  <a:latin typeface="Calibri"/>
                  <a:ea typeface="Calibri"/>
                  <a:cs typeface="Calibri"/>
                  <a:sym typeface="Calibri"/>
                </a:endParaRPr>
              </a:p>
            </p:txBody>
          </p:sp>
          <p:sp>
            <p:nvSpPr>
              <p:cNvPr id="22" name="Shape 148"/>
              <p:cNvSpPr/>
              <p:nvPr/>
            </p:nvSpPr>
            <p:spPr>
              <a:xfrm>
                <a:off x="876300" y="2667000"/>
                <a:ext cx="330300" cy="144000"/>
              </a:xfrm>
              <a:prstGeom prst="rect">
                <a:avLst/>
              </a:prstGeom>
              <a:solidFill>
                <a:srgbClr val="AF51FF"/>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Shape 149"/>
              <p:cNvSpPr/>
              <p:nvPr/>
            </p:nvSpPr>
            <p:spPr>
              <a:xfrm>
                <a:off x="1890572" y="2654300"/>
                <a:ext cx="330300" cy="144000"/>
              </a:xfrm>
              <a:prstGeom prst="rect">
                <a:avLst/>
              </a:prstGeom>
              <a:solidFill>
                <a:srgbClr val="AF51FF"/>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 name="Shape 150"/>
              <p:cNvSpPr/>
              <p:nvPr/>
            </p:nvSpPr>
            <p:spPr>
              <a:xfrm>
                <a:off x="1384300" y="2654300"/>
                <a:ext cx="330300" cy="144000"/>
              </a:xfrm>
              <a:prstGeom prst="rect">
                <a:avLst/>
              </a:prstGeom>
              <a:solidFill>
                <a:srgbClr val="AF51FF"/>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 name="Shape 151"/>
            <p:cNvGrpSpPr/>
            <p:nvPr/>
          </p:nvGrpSpPr>
          <p:grpSpPr>
            <a:xfrm>
              <a:off x="698500" y="2594970"/>
              <a:ext cx="1623600" cy="864570"/>
              <a:chOff x="749423" y="2654300"/>
              <a:chExt cx="1623600" cy="864570"/>
            </a:xfrm>
          </p:grpSpPr>
          <p:sp>
            <p:nvSpPr>
              <p:cNvPr id="17" name="Shape 152"/>
              <p:cNvSpPr/>
              <p:nvPr/>
            </p:nvSpPr>
            <p:spPr>
              <a:xfrm>
                <a:off x="749423" y="2810870"/>
                <a:ext cx="1623600" cy="708000"/>
              </a:xfrm>
              <a:prstGeom prst="rect">
                <a:avLst/>
              </a:prstGeom>
              <a:solidFill>
                <a:schemeClr val="accent6">
                  <a:lumMod val="75000"/>
                </a:schemeClr>
              </a:solidFill>
              <a:ln>
                <a:noFill/>
              </a:ln>
            </p:spPr>
            <p:txBody>
              <a:bodyPr wrap="square" lIns="91425" tIns="45700" rIns="91425" bIns="45700" anchor="ctr" anchorCtr="0">
                <a:noAutofit/>
              </a:bodyPr>
              <a:lstStyle/>
              <a:p>
                <a:pPr marL="0" marR="0" lvl="0" indent="0" algn="ctr" rtl="0">
                  <a:spcBef>
                    <a:spcPts val="0"/>
                  </a:spcBef>
                  <a:spcAft>
                    <a:spcPts val="0"/>
                  </a:spcAft>
                  <a:buNone/>
                </a:pPr>
                <a:r>
                  <a:rPr lang="en-US" sz="1600" b="0" i="0" u="none" strike="noStrike" cap="none" dirty="0">
                    <a:solidFill>
                      <a:srgbClr val="FFFFFF"/>
                    </a:solidFill>
                    <a:latin typeface="Calibri"/>
                    <a:ea typeface="Calibri"/>
                    <a:cs typeface="Calibri"/>
                    <a:sym typeface="Calibri"/>
                  </a:rPr>
                  <a:t>Attribute</a:t>
                </a:r>
                <a:endParaRPr dirty="0"/>
              </a:p>
              <a:p>
                <a:pPr marL="0" marR="0" lvl="0" indent="0" algn="ctr" rtl="0">
                  <a:spcBef>
                    <a:spcPts val="0"/>
                  </a:spcBef>
                  <a:spcAft>
                    <a:spcPts val="0"/>
                  </a:spcAft>
                  <a:buNone/>
                </a:pPr>
                <a:r>
                  <a:rPr lang="en-US" sz="1600" b="0" i="0" u="none" strike="noStrike" cap="none" dirty="0">
                    <a:solidFill>
                      <a:srgbClr val="FFFFFF"/>
                    </a:solidFill>
                    <a:latin typeface="Calibri"/>
                    <a:ea typeface="Calibri"/>
                    <a:cs typeface="Calibri"/>
                    <a:sym typeface="Calibri"/>
                  </a:rPr>
                  <a:t>(ontology term)</a:t>
                </a:r>
                <a:endParaRPr sz="1600" b="0" i="0" u="none" strike="noStrike" cap="none" dirty="0">
                  <a:solidFill>
                    <a:srgbClr val="FFFFFF"/>
                  </a:solidFill>
                  <a:latin typeface="Calibri"/>
                  <a:ea typeface="Calibri"/>
                  <a:cs typeface="Calibri"/>
                  <a:sym typeface="Calibri"/>
                </a:endParaRPr>
              </a:p>
            </p:txBody>
          </p:sp>
          <p:sp>
            <p:nvSpPr>
              <p:cNvPr id="18" name="Shape 153"/>
              <p:cNvSpPr/>
              <p:nvPr/>
            </p:nvSpPr>
            <p:spPr>
              <a:xfrm>
                <a:off x="876300" y="2667000"/>
                <a:ext cx="330300" cy="144000"/>
              </a:xfrm>
              <a:prstGeom prst="rect">
                <a:avLst/>
              </a:prstGeom>
              <a:solidFill>
                <a:schemeClr val="accent6">
                  <a:lumMod val="75000"/>
                </a:schemeClr>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Shape 154"/>
              <p:cNvSpPr/>
              <p:nvPr/>
            </p:nvSpPr>
            <p:spPr>
              <a:xfrm>
                <a:off x="1890572" y="2654300"/>
                <a:ext cx="330300" cy="144000"/>
              </a:xfrm>
              <a:prstGeom prst="rect">
                <a:avLst/>
              </a:prstGeom>
              <a:solidFill>
                <a:schemeClr val="accent6">
                  <a:lumMod val="75000"/>
                </a:schemeClr>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Shape 155"/>
              <p:cNvSpPr/>
              <p:nvPr/>
            </p:nvSpPr>
            <p:spPr>
              <a:xfrm>
                <a:off x="1384300" y="2654300"/>
                <a:ext cx="330300" cy="144000"/>
              </a:xfrm>
              <a:prstGeom prst="rect">
                <a:avLst/>
              </a:prstGeom>
              <a:solidFill>
                <a:schemeClr val="accent6">
                  <a:lumMod val="75000"/>
                </a:schemeClr>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8" name="Shape 156"/>
            <p:cNvGrpSpPr/>
            <p:nvPr/>
          </p:nvGrpSpPr>
          <p:grpSpPr>
            <a:xfrm>
              <a:off x="698500" y="3530705"/>
              <a:ext cx="1623600" cy="864570"/>
              <a:chOff x="749423" y="2654300"/>
              <a:chExt cx="1623600" cy="864570"/>
            </a:xfrm>
          </p:grpSpPr>
          <p:sp>
            <p:nvSpPr>
              <p:cNvPr id="13" name="Shape 157"/>
              <p:cNvSpPr/>
              <p:nvPr/>
            </p:nvSpPr>
            <p:spPr>
              <a:xfrm>
                <a:off x="749423" y="2810870"/>
                <a:ext cx="1623600" cy="7080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FFFFFF"/>
                    </a:solidFill>
                    <a:latin typeface="Calibri"/>
                    <a:ea typeface="Calibri"/>
                    <a:cs typeface="Calibri"/>
                    <a:sym typeface="Calibri"/>
                  </a:rPr>
                  <a:t>Evidence</a:t>
                </a:r>
                <a:endParaRPr sz="1800" b="0" i="0" u="none" strike="noStrike" cap="none">
                  <a:solidFill>
                    <a:srgbClr val="FFFFFF"/>
                  </a:solidFill>
                  <a:latin typeface="Calibri"/>
                  <a:ea typeface="Calibri"/>
                  <a:cs typeface="Calibri"/>
                  <a:sym typeface="Calibri"/>
                </a:endParaRPr>
              </a:p>
            </p:txBody>
          </p:sp>
          <p:sp>
            <p:nvSpPr>
              <p:cNvPr id="14" name="Shape 158"/>
              <p:cNvSpPr/>
              <p:nvPr/>
            </p:nvSpPr>
            <p:spPr>
              <a:xfrm>
                <a:off x="876300" y="2667000"/>
                <a:ext cx="330300" cy="1440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Shape 159"/>
              <p:cNvSpPr/>
              <p:nvPr/>
            </p:nvSpPr>
            <p:spPr>
              <a:xfrm>
                <a:off x="1890572" y="2654300"/>
                <a:ext cx="330300" cy="1440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Shape 160"/>
              <p:cNvSpPr/>
              <p:nvPr/>
            </p:nvSpPr>
            <p:spPr>
              <a:xfrm>
                <a:off x="1384300" y="2654300"/>
                <a:ext cx="330300" cy="144000"/>
              </a:xfrm>
              <a:prstGeom prst="rect">
                <a:avLst/>
              </a:prstGeom>
              <a:solidFill>
                <a:schemeClr val="accent1"/>
              </a:solidFill>
              <a:ln>
                <a:noFill/>
              </a:ln>
            </p:spPr>
            <p:txBody>
              <a:bodyPr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 name="Shape 161"/>
            <p:cNvSpPr txBox="1"/>
            <p:nvPr/>
          </p:nvSpPr>
          <p:spPr>
            <a:xfrm>
              <a:off x="3575813" y="1809234"/>
              <a:ext cx="749100" cy="3693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latin typeface="Calibri"/>
                  <a:ea typeface="Calibri"/>
                  <a:cs typeface="Calibri"/>
                  <a:sym typeface="Calibri"/>
                </a:rPr>
                <a:t>NOG1</a:t>
              </a:r>
              <a:endParaRPr sz="1800" dirty="0">
                <a:latin typeface="Calibri"/>
                <a:ea typeface="Calibri"/>
                <a:cs typeface="Calibri"/>
                <a:sym typeface="Calibri"/>
              </a:endParaRPr>
            </a:p>
          </p:txBody>
        </p:sp>
        <p:sp>
          <p:nvSpPr>
            <p:cNvPr id="10" name="Shape 162"/>
            <p:cNvSpPr txBox="1"/>
            <p:nvPr/>
          </p:nvSpPr>
          <p:spPr>
            <a:xfrm>
              <a:off x="3691429" y="2923506"/>
              <a:ext cx="633600" cy="3693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Root</a:t>
              </a:r>
              <a:endParaRPr sz="1800">
                <a:latin typeface="Calibri"/>
                <a:ea typeface="Calibri"/>
                <a:cs typeface="Calibri"/>
                <a:sym typeface="Calibri"/>
              </a:endParaRPr>
            </a:p>
          </p:txBody>
        </p:sp>
        <p:sp>
          <p:nvSpPr>
            <p:cNvPr id="11" name="Shape 163"/>
            <p:cNvSpPr txBox="1"/>
            <p:nvPr/>
          </p:nvSpPr>
          <p:spPr>
            <a:xfrm>
              <a:off x="3403600" y="3700922"/>
              <a:ext cx="1331400" cy="3693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dirty="0" smtClean="0">
                  <a:latin typeface="Calibri"/>
                  <a:ea typeface="Calibri"/>
                  <a:cs typeface="Calibri"/>
                  <a:sym typeface="Calibri"/>
                </a:rPr>
                <a:t>RNA </a:t>
              </a:r>
              <a:r>
                <a:rPr lang="en-US" dirty="0" err="1" smtClean="0">
                  <a:latin typeface="Calibri"/>
                  <a:ea typeface="Calibri"/>
                  <a:cs typeface="Calibri"/>
                  <a:sym typeface="Calibri"/>
                </a:rPr>
                <a:t>seq</a:t>
              </a:r>
              <a:r>
                <a:rPr lang="en-US" dirty="0" smtClean="0">
                  <a:latin typeface="Calibri"/>
                  <a:ea typeface="Calibri"/>
                  <a:cs typeface="Calibri"/>
                  <a:sym typeface="Calibri"/>
                </a:rPr>
                <a:t> evidence</a:t>
              </a:r>
              <a:endParaRPr sz="1800" dirty="0">
                <a:latin typeface="Calibri"/>
                <a:ea typeface="Calibri"/>
                <a:cs typeface="Calibri"/>
                <a:sym typeface="Calibri"/>
              </a:endParaRPr>
            </a:p>
          </p:txBody>
        </p:sp>
        <p:sp>
          <p:nvSpPr>
            <p:cNvPr id="12" name="Shape 164"/>
            <p:cNvSpPr txBox="1"/>
            <p:nvPr/>
          </p:nvSpPr>
          <p:spPr>
            <a:xfrm>
              <a:off x="3262511" y="4763447"/>
              <a:ext cx="1751400" cy="3693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PMID: 28835689</a:t>
              </a:r>
              <a:endParaRPr sz="1800">
                <a:latin typeface="Calibri"/>
                <a:ea typeface="Calibri"/>
                <a:cs typeface="Calibri"/>
                <a:sym typeface="Calibri"/>
              </a:endParaRPr>
            </a:p>
          </p:txBody>
        </p:sp>
      </p:grpSp>
      <p:pic>
        <p:nvPicPr>
          <p:cNvPr id="29" name="Picture 2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772223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a:t>
            </a:r>
            <a:endParaRPr lang="en-US" b="1" dirty="0"/>
          </a:p>
        </p:txBody>
      </p:sp>
      <p:sp>
        <p:nvSpPr>
          <p:cNvPr id="3" name="Content Placeholder 2"/>
          <p:cNvSpPr>
            <a:spLocks noGrp="1"/>
          </p:cNvSpPr>
          <p:nvPr>
            <p:ph idx="1"/>
          </p:nvPr>
        </p:nvSpPr>
        <p:spPr>
          <a:xfrm>
            <a:off x="3169461" y="4101648"/>
            <a:ext cx="6534404" cy="2715478"/>
          </a:xfrm>
        </p:spPr>
        <p:txBody>
          <a:bodyPr/>
          <a:lstStyle/>
          <a:p>
            <a:r>
              <a:rPr lang="en-US" dirty="0"/>
              <a:t>A GO annotation is a statement that a gene product:</a:t>
            </a:r>
          </a:p>
          <a:p>
            <a:pPr lvl="1"/>
            <a:r>
              <a:rPr lang="en-US" dirty="0"/>
              <a:t>has a particular molecular function</a:t>
            </a:r>
            <a:br>
              <a:rPr lang="en-US" dirty="0"/>
            </a:br>
            <a:r>
              <a:rPr lang="en-US" dirty="0"/>
              <a:t>or is involved in a particular biological process</a:t>
            </a:r>
            <a:br>
              <a:rPr lang="en-US" dirty="0"/>
            </a:br>
            <a:r>
              <a:rPr lang="en-US" dirty="0"/>
              <a:t>or is located within a certain cellular component</a:t>
            </a:r>
          </a:p>
          <a:p>
            <a:pPr lvl="1"/>
            <a:r>
              <a:rPr lang="en-US" dirty="0"/>
              <a:t>as determined by a particular method</a:t>
            </a:r>
          </a:p>
          <a:p>
            <a:pPr lvl="1"/>
            <a:r>
              <a:rPr lang="en-US" dirty="0"/>
              <a:t>as described in a particular </a:t>
            </a:r>
            <a:r>
              <a:rPr lang="en-US" dirty="0" smtClean="0"/>
              <a:t>reference</a:t>
            </a:r>
            <a:endParaRPr lang="en-US" dirty="0"/>
          </a:p>
        </p:txBody>
      </p:sp>
      <p:pic>
        <p:nvPicPr>
          <p:cNvPr id="4" name="Shape 19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28555" y="1382529"/>
            <a:ext cx="6816275" cy="1652425"/>
          </a:xfrm>
          <a:prstGeom prst="rect">
            <a:avLst/>
          </a:prstGeom>
          <a:noFill/>
          <a:ln w="57150">
            <a:solidFill>
              <a:schemeClr val="accent1"/>
            </a:solidFill>
          </a:ln>
        </p:spPr>
      </p:pic>
      <p:pic>
        <p:nvPicPr>
          <p:cNvPr id="5" name="Shape 196"/>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450518" y="3327590"/>
            <a:ext cx="7372350" cy="737663"/>
          </a:xfrm>
          <a:prstGeom prst="rect">
            <a:avLst/>
          </a:prstGeom>
          <a:noFill/>
          <a:ln w="57150">
            <a:solidFill>
              <a:schemeClr val="accent1"/>
            </a:solidFill>
          </a:ln>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92893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General Term Guidelines for Annotation</a:t>
            </a:r>
            <a:endParaRPr lang="en-US" b="1" dirty="0"/>
          </a:p>
        </p:txBody>
      </p:sp>
      <p:sp>
        <p:nvSpPr>
          <p:cNvPr id="3" name="Content Placeholder 2"/>
          <p:cNvSpPr>
            <a:spLocks noGrp="1"/>
          </p:cNvSpPr>
          <p:nvPr>
            <p:ph idx="1"/>
          </p:nvPr>
        </p:nvSpPr>
        <p:spPr>
          <a:xfrm>
            <a:off x="2122714" y="1741713"/>
            <a:ext cx="8447425" cy="4561115"/>
          </a:xfrm>
        </p:spPr>
        <p:txBody>
          <a:bodyPr>
            <a:normAutofit fontScale="92500" lnSpcReduction="10000"/>
          </a:bodyPr>
          <a:lstStyle/>
          <a:p>
            <a:r>
              <a:rPr lang="en-US" sz="2100" dirty="0" smtClean="0"/>
              <a:t>Choose the most granular term; make use of the awesome power of ontologies and inheritance.</a:t>
            </a:r>
          </a:p>
          <a:p>
            <a:pPr lvl="1"/>
            <a:r>
              <a:rPr lang="en-US" dirty="0" smtClean="0"/>
              <a:t>For process try to identify term that represents the most core function or process (e.g. vesicle transport) even though many more downstream  or even global processes may be affected</a:t>
            </a:r>
          </a:p>
          <a:p>
            <a:pPr lvl="1"/>
            <a:r>
              <a:rPr lang="en-US" dirty="0" smtClean="0"/>
              <a:t>For component, that could be down to the macromolecular complex</a:t>
            </a:r>
          </a:p>
          <a:p>
            <a:pPr lvl="1"/>
            <a:r>
              <a:rPr lang="en-US" dirty="0" smtClean="0"/>
              <a:t>For anatomy- same, if the tissue specific location is more precise, use that (e.g. ovary wall vs fruit)</a:t>
            </a:r>
          </a:p>
          <a:p>
            <a:pPr marL="344488" lvl="1" indent="-344488">
              <a:spcBef>
                <a:spcPts val="1000"/>
              </a:spcBef>
            </a:pPr>
            <a:r>
              <a:rPr lang="en-US" sz="2100" dirty="0"/>
              <a:t>Choose terms that represent the function not phenotype (i.e. defense response to pathogen is legit, disease resistance is not</a:t>
            </a:r>
            <a:r>
              <a:rPr lang="en-US" sz="2100" dirty="0" smtClean="0"/>
              <a:t>).</a:t>
            </a:r>
          </a:p>
          <a:p>
            <a:r>
              <a:rPr lang="en-US" dirty="0" smtClean="0"/>
              <a:t>If a term seems to be missing- we can add it. Ontologies are like living things that grow and change as our understanding does.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228088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 Evidence Codes</a:t>
            </a:r>
            <a:endParaRPr lang="en-US" b="1" dirty="0"/>
          </a:p>
        </p:txBody>
      </p:sp>
      <p:sp>
        <p:nvSpPr>
          <p:cNvPr id="4" name="Rounded Rectangle 3"/>
          <p:cNvSpPr/>
          <p:nvPr/>
        </p:nvSpPr>
        <p:spPr>
          <a:xfrm>
            <a:off x="1130970" y="1688637"/>
            <a:ext cx="3234204" cy="474044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charset="0"/>
              <a:buChar char="•"/>
            </a:pPr>
            <a:endParaRPr lang="en-US" sz="1300" dirty="0" smtClean="0">
              <a:solidFill>
                <a:srgbClr val="383C2A"/>
              </a:solidFill>
            </a:endParaRPr>
          </a:p>
          <a:p>
            <a:pPr marL="285750" indent="-285750">
              <a:buFont typeface="Arial" charset="0"/>
              <a:buChar char="•"/>
            </a:pPr>
            <a:endParaRPr lang="en-US" sz="1300" dirty="0">
              <a:solidFill>
                <a:srgbClr val="383C2A"/>
              </a:solidFill>
            </a:endParaRPr>
          </a:p>
          <a:p>
            <a:pPr marL="285750" indent="-285750">
              <a:buFont typeface="Arial" charset="0"/>
              <a:buChar char="•"/>
            </a:pPr>
            <a:endParaRPr lang="en-US" sz="1300" dirty="0">
              <a:solidFill>
                <a:srgbClr val="383C2A"/>
              </a:solidFill>
            </a:endParaRPr>
          </a:p>
          <a:p>
            <a:pPr marL="285750" indent="-285750">
              <a:buFont typeface="Arial" charset="0"/>
              <a:buChar char="•"/>
            </a:pPr>
            <a:r>
              <a:rPr lang="en-US" sz="1300" dirty="0" smtClean="0">
                <a:solidFill>
                  <a:srgbClr val="383C2A"/>
                </a:solidFill>
              </a:rPr>
              <a:t>Inferred from Sequence or structural Similarity (ISS)</a:t>
            </a:r>
          </a:p>
          <a:p>
            <a:pPr marL="285750" indent="-285750">
              <a:buFont typeface="Arial" charset="0"/>
              <a:buChar char="•"/>
            </a:pPr>
            <a:r>
              <a:rPr lang="en-US" sz="1300" dirty="0" smtClean="0">
                <a:solidFill>
                  <a:srgbClr val="383C2A"/>
                </a:solidFill>
              </a:rPr>
              <a:t>Inferred from Sequence Orthology</a:t>
            </a:r>
            <a:r>
              <a:rPr lang="en-US" sz="1300" dirty="0">
                <a:solidFill>
                  <a:srgbClr val="383C2A"/>
                </a:solidFill>
              </a:rPr>
              <a:t> </a:t>
            </a:r>
            <a:r>
              <a:rPr lang="en-US" sz="1300" dirty="0" smtClean="0">
                <a:solidFill>
                  <a:srgbClr val="383C2A"/>
                </a:solidFill>
              </a:rPr>
              <a:t>(ISO)</a:t>
            </a:r>
          </a:p>
          <a:p>
            <a:pPr marL="285750" indent="-285750">
              <a:buFont typeface="Arial" charset="0"/>
              <a:buChar char="•"/>
            </a:pPr>
            <a:r>
              <a:rPr lang="en-US" sz="1300" dirty="0" smtClean="0">
                <a:solidFill>
                  <a:srgbClr val="383C2A"/>
                </a:solidFill>
              </a:rPr>
              <a:t>Inferred from Sequence Alignment (ISA)</a:t>
            </a:r>
          </a:p>
          <a:p>
            <a:pPr marL="285750" indent="-285750">
              <a:buFont typeface="Arial" charset="0"/>
              <a:buChar char="•"/>
            </a:pPr>
            <a:r>
              <a:rPr lang="en-US" sz="1300" dirty="0" smtClean="0">
                <a:solidFill>
                  <a:srgbClr val="383C2A"/>
                </a:solidFill>
              </a:rPr>
              <a:t>Inferred from Sequence Model (ISM)</a:t>
            </a:r>
          </a:p>
          <a:p>
            <a:pPr marL="285750" indent="-285750">
              <a:buFont typeface="Arial" charset="0"/>
              <a:buChar char="•"/>
            </a:pPr>
            <a:r>
              <a:rPr lang="en-US" sz="1300" dirty="0" smtClean="0">
                <a:solidFill>
                  <a:srgbClr val="383C2A"/>
                </a:solidFill>
              </a:rPr>
              <a:t>Inferred from Genomic Context (IGC)</a:t>
            </a:r>
          </a:p>
          <a:p>
            <a:pPr marL="285750" indent="-285750">
              <a:buFont typeface="Arial" charset="0"/>
              <a:buChar char="•"/>
            </a:pPr>
            <a:r>
              <a:rPr lang="en-US" sz="1300" dirty="0" smtClean="0">
                <a:solidFill>
                  <a:srgbClr val="383C2A"/>
                </a:solidFill>
              </a:rPr>
              <a:t>Inferred from Biological aspect of Ancestor (IBD)</a:t>
            </a:r>
          </a:p>
          <a:p>
            <a:pPr marL="285750" indent="-285750">
              <a:buFont typeface="Arial" charset="0"/>
              <a:buChar char="•"/>
            </a:pPr>
            <a:r>
              <a:rPr lang="en-US" sz="1300" dirty="0" smtClean="0">
                <a:solidFill>
                  <a:srgbClr val="383C2A"/>
                </a:solidFill>
              </a:rPr>
              <a:t>Inferred from Key Residues (IKR)</a:t>
            </a:r>
          </a:p>
          <a:p>
            <a:pPr marL="285750" indent="-285750">
              <a:buFont typeface="Arial" charset="0"/>
              <a:buChar char="•"/>
            </a:pPr>
            <a:r>
              <a:rPr lang="en-US" sz="1300" dirty="0" smtClean="0">
                <a:solidFill>
                  <a:srgbClr val="383C2A"/>
                </a:solidFill>
              </a:rPr>
              <a:t>Inferred from Rapid Divergence (IRD)</a:t>
            </a:r>
          </a:p>
          <a:p>
            <a:pPr marL="285750" indent="-285750">
              <a:buFont typeface="Arial" charset="0"/>
              <a:buChar char="•"/>
            </a:pPr>
            <a:r>
              <a:rPr lang="en-US" sz="1300" dirty="0" smtClean="0">
                <a:solidFill>
                  <a:srgbClr val="383C2A"/>
                </a:solidFill>
              </a:rPr>
              <a:t>Inferred from Reviewed Computational Analysis (RCA)</a:t>
            </a:r>
            <a:endParaRPr lang="en-US" sz="1300" dirty="0">
              <a:solidFill>
                <a:srgbClr val="383C2A"/>
              </a:solidFill>
            </a:endParaRPr>
          </a:p>
        </p:txBody>
      </p:sp>
      <p:sp>
        <p:nvSpPr>
          <p:cNvPr id="5" name="Rounded Rectangle 4"/>
          <p:cNvSpPr/>
          <p:nvPr/>
        </p:nvSpPr>
        <p:spPr>
          <a:xfrm>
            <a:off x="4556908" y="1708484"/>
            <a:ext cx="3255264" cy="474044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charset="0"/>
              <a:buChar char="•"/>
            </a:pPr>
            <a:r>
              <a:rPr lang="en-US" sz="1600" dirty="0" smtClean="0">
                <a:solidFill>
                  <a:srgbClr val="383C2A"/>
                </a:solidFill>
              </a:rPr>
              <a:t>Traceable Author Statement (TAS)</a:t>
            </a:r>
          </a:p>
          <a:p>
            <a:pPr marL="285750" indent="-285750">
              <a:buFont typeface="Arial" charset="0"/>
              <a:buChar char="•"/>
            </a:pPr>
            <a:r>
              <a:rPr lang="en-US" sz="1600" dirty="0" smtClean="0">
                <a:solidFill>
                  <a:srgbClr val="383C2A"/>
                </a:solidFill>
              </a:rPr>
              <a:t>Non-traceable Author Statement (NAS)</a:t>
            </a:r>
          </a:p>
          <a:p>
            <a:pPr marL="285750" indent="-285750">
              <a:buFont typeface="Arial" charset="0"/>
              <a:buChar char="•"/>
            </a:pPr>
            <a:r>
              <a:rPr lang="en-US" sz="1600" dirty="0" smtClean="0">
                <a:solidFill>
                  <a:srgbClr val="383C2A"/>
                </a:solidFill>
              </a:rPr>
              <a:t>Inferred by Curator (IC)</a:t>
            </a:r>
          </a:p>
          <a:p>
            <a:pPr marL="285750" indent="-285750">
              <a:buFont typeface="Arial" charset="0"/>
              <a:buChar char="•"/>
            </a:pPr>
            <a:r>
              <a:rPr lang="en-US" sz="1600" dirty="0" smtClean="0">
                <a:solidFill>
                  <a:srgbClr val="383C2A"/>
                </a:solidFill>
              </a:rPr>
              <a:t>No Biological Data available (NBD)</a:t>
            </a:r>
            <a:endParaRPr lang="en-US" sz="1600" dirty="0">
              <a:solidFill>
                <a:srgbClr val="383C2A"/>
              </a:solidFill>
            </a:endParaRPr>
          </a:p>
        </p:txBody>
      </p:sp>
      <p:sp>
        <p:nvSpPr>
          <p:cNvPr id="6" name="Rounded Rectangle 5"/>
          <p:cNvSpPr/>
          <p:nvPr/>
        </p:nvSpPr>
        <p:spPr>
          <a:xfrm>
            <a:off x="7993021" y="1685160"/>
            <a:ext cx="3255264" cy="474044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charset="0"/>
              <a:buChar char="•"/>
            </a:pPr>
            <a:endParaRPr lang="en-US" sz="1600" dirty="0" smtClean="0">
              <a:solidFill>
                <a:srgbClr val="383C2A"/>
              </a:solidFill>
            </a:endParaRPr>
          </a:p>
          <a:p>
            <a:pPr marL="285750" indent="-285750">
              <a:buFont typeface="Arial" charset="0"/>
              <a:buChar char="•"/>
            </a:pPr>
            <a:r>
              <a:rPr lang="en-US" sz="1600" dirty="0" smtClean="0">
                <a:solidFill>
                  <a:srgbClr val="383C2A"/>
                </a:solidFill>
              </a:rPr>
              <a:t>Inferred from Direct Assay (IDA)</a:t>
            </a:r>
          </a:p>
          <a:p>
            <a:pPr marL="285750" indent="-285750">
              <a:buFont typeface="Arial" charset="0"/>
              <a:buChar char="•"/>
            </a:pPr>
            <a:r>
              <a:rPr lang="en-US" sz="1600" dirty="0" smtClean="0">
                <a:solidFill>
                  <a:srgbClr val="383C2A"/>
                </a:solidFill>
              </a:rPr>
              <a:t>Inferred from Physical Interaction (IPI)</a:t>
            </a:r>
          </a:p>
          <a:p>
            <a:pPr marL="285750" indent="-285750">
              <a:buFont typeface="Arial" charset="0"/>
              <a:buChar char="•"/>
            </a:pPr>
            <a:r>
              <a:rPr lang="en-US" sz="1600" dirty="0" smtClean="0">
                <a:solidFill>
                  <a:srgbClr val="383C2A"/>
                </a:solidFill>
              </a:rPr>
              <a:t>Inferred from Mutant Phenotype (IMP)</a:t>
            </a:r>
          </a:p>
          <a:p>
            <a:pPr marL="285750" indent="-285750">
              <a:buFont typeface="Arial" charset="0"/>
              <a:buChar char="•"/>
            </a:pPr>
            <a:r>
              <a:rPr lang="en-US" sz="1600" dirty="0" smtClean="0">
                <a:solidFill>
                  <a:srgbClr val="383C2A"/>
                </a:solidFill>
              </a:rPr>
              <a:t>Inferred from Genetic Interaction (IGI)</a:t>
            </a:r>
          </a:p>
          <a:p>
            <a:pPr marL="285750" indent="-285750">
              <a:buFont typeface="Arial" charset="0"/>
              <a:buChar char="•"/>
            </a:pPr>
            <a:r>
              <a:rPr lang="en-US" sz="1600" dirty="0" smtClean="0">
                <a:solidFill>
                  <a:srgbClr val="383C2A"/>
                </a:solidFill>
              </a:rPr>
              <a:t>Inferred from Expression Pattern (IEP)</a:t>
            </a:r>
            <a:endParaRPr lang="en-US" sz="1600" dirty="0">
              <a:solidFill>
                <a:srgbClr val="383C2A"/>
              </a:solidFill>
            </a:endParaRPr>
          </a:p>
        </p:txBody>
      </p:sp>
      <p:sp>
        <p:nvSpPr>
          <p:cNvPr id="7" name="AutoShape 2" descr="mage result for computer icon transparent background"/>
          <p:cNvSpPr>
            <a:spLocks noChangeAspect="1" noChangeArrowheads="1"/>
          </p:cNvSpPr>
          <p:nvPr/>
        </p:nvSpPr>
        <p:spPr bwMode="auto">
          <a:xfrm>
            <a:off x="0" y="152400"/>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mage result for computer icon transparent background"/>
          <p:cNvSpPr>
            <a:spLocks noChangeAspect="1" noChangeArrowheads="1"/>
          </p:cNvSpPr>
          <p:nvPr/>
        </p:nvSpPr>
        <p:spPr bwMode="auto">
          <a:xfrm>
            <a:off x="2432384" y="2785713"/>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esktop 2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15957" y="1770692"/>
            <a:ext cx="664231" cy="664231"/>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0178" y="1688637"/>
            <a:ext cx="948724" cy="948724"/>
          </a:xfrm>
          <a:prstGeom prst="rect">
            <a:avLst/>
          </a:prstGeom>
        </p:spPr>
      </p:pic>
      <p:pic>
        <p:nvPicPr>
          <p:cNvPr id="1032" name="Picture 8" descr="mage result for flask icon transparen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220684" y="1794752"/>
            <a:ext cx="799938" cy="79993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5380969" y="6451957"/>
            <a:ext cx="5758884" cy="369332"/>
          </a:xfrm>
          <a:prstGeom prst="rect">
            <a:avLst/>
          </a:prstGeom>
          <a:noFill/>
        </p:spPr>
        <p:txBody>
          <a:bodyPr wrap="none" rtlCol="0">
            <a:spAutoFit/>
          </a:bodyPr>
          <a:lstStyle/>
          <a:p>
            <a:r>
              <a:rPr lang="en-US" dirty="0">
                <a:solidFill>
                  <a:schemeClr val="tx2">
                    <a:lumMod val="75000"/>
                  </a:schemeClr>
                </a:solidFill>
              </a:rPr>
              <a:t>http://geneontology.org/page/guide-go-evidence-codes</a:t>
            </a:r>
          </a:p>
        </p:txBody>
      </p:sp>
      <p:pic>
        <p:nvPicPr>
          <p:cNvPr id="12" name="Picture 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26542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Tonight’s plan</a:t>
            </a:r>
          </a:p>
        </p:txBody>
      </p:sp>
      <p:sp>
        <p:nvSpPr>
          <p:cNvPr id="3" name="Content Placeholder 2"/>
          <p:cNvSpPr>
            <a:spLocks noGrp="1"/>
          </p:cNvSpPr>
          <p:nvPr>
            <p:ph idx="1"/>
          </p:nvPr>
        </p:nvSpPr>
        <p:spPr/>
        <p:txBody>
          <a:bodyPr>
            <a:normAutofit/>
          </a:bodyPr>
          <a:lstStyle/>
          <a:p>
            <a:r>
              <a:rPr lang="en-US" sz="2400" dirty="0" smtClean="0"/>
              <a:t>Primer on Annotation </a:t>
            </a:r>
            <a:endParaRPr lang="en-US" sz="2400" dirty="0"/>
          </a:p>
          <a:p>
            <a:r>
              <a:rPr lang="en-US" sz="2400" dirty="0"/>
              <a:t>Joint Group Exercise 1</a:t>
            </a:r>
          </a:p>
          <a:p>
            <a:r>
              <a:rPr lang="en-US" sz="2400" dirty="0"/>
              <a:t>Joint Group Exercise 2</a:t>
            </a:r>
          </a:p>
          <a:p>
            <a:r>
              <a:rPr lang="en-US" sz="2400" dirty="0"/>
              <a:t>Individual/Partner Exercise 3 (time permitting)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513214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Evidence Code Ontology</a:t>
            </a: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76494" y="1783685"/>
            <a:ext cx="5052786" cy="4625402"/>
          </a:xfrm>
          <a:prstGeom prst="rect">
            <a:avLst/>
          </a:prstGeom>
        </p:spPr>
      </p:pic>
      <p:sp>
        <p:nvSpPr>
          <p:cNvPr id="4" name="TextBox 3"/>
          <p:cNvSpPr txBox="1"/>
          <p:nvPr/>
        </p:nvSpPr>
        <p:spPr>
          <a:xfrm>
            <a:off x="6723346" y="6270587"/>
            <a:ext cx="3807453" cy="369332"/>
          </a:xfrm>
          <a:prstGeom prst="rect">
            <a:avLst/>
          </a:prstGeom>
          <a:noFill/>
        </p:spPr>
        <p:txBody>
          <a:bodyPr wrap="none" rtlCol="0">
            <a:spAutoFit/>
          </a:bodyPr>
          <a:lstStyle/>
          <a:p>
            <a:pPr algn="ctr"/>
            <a:r>
              <a:rPr lang="en-US" sz="900" noProof="1" smtClean="0">
                <a:solidFill>
                  <a:schemeClr val="tx2">
                    <a:lumMod val="75000"/>
                  </a:schemeClr>
                </a:solidFill>
              </a:rPr>
              <a:t>https://raw.githubusercontent.com/evidenceontology/evidenceontology/</a:t>
            </a:r>
            <a:br>
              <a:rPr lang="en-US" sz="900" noProof="1" smtClean="0">
                <a:solidFill>
                  <a:schemeClr val="tx2">
                    <a:lumMod val="75000"/>
                  </a:schemeClr>
                </a:solidFill>
              </a:rPr>
            </a:br>
            <a:r>
              <a:rPr lang="en-US" sz="900" noProof="1" smtClean="0">
                <a:solidFill>
                  <a:schemeClr val="tx2">
                    <a:lumMod val="75000"/>
                  </a:schemeClr>
                </a:solidFill>
              </a:rPr>
              <a:t>master/gaf-eco-mapping-derived.txt</a:t>
            </a:r>
            <a:endParaRPr lang="en-US" sz="900" noProof="1">
              <a:solidFill>
                <a:schemeClr val="tx2">
                  <a:lumMod val="75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79223" y="2976064"/>
            <a:ext cx="3695700" cy="3238500"/>
          </a:xfrm>
          <a:prstGeom prst="rect">
            <a:avLst/>
          </a:prstGeom>
        </p:spPr>
      </p:pic>
      <p:pic>
        <p:nvPicPr>
          <p:cNvPr id="2050" name="Picture 2" descr="http://www.evidenceontology.org/static/evidenceontology/images/eco_logo_big.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17287" y="1820840"/>
            <a:ext cx="1509486" cy="71766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2026247" y="6455253"/>
            <a:ext cx="3553280" cy="369332"/>
          </a:xfrm>
          <a:prstGeom prst="rect">
            <a:avLst/>
          </a:prstGeom>
          <a:noFill/>
        </p:spPr>
        <p:txBody>
          <a:bodyPr wrap="none" rtlCol="0">
            <a:spAutoFit/>
          </a:bodyPr>
          <a:lstStyle/>
          <a:p>
            <a:r>
              <a:rPr lang="en-US" dirty="0">
                <a:solidFill>
                  <a:schemeClr val="tx2">
                    <a:lumMod val="75000"/>
                  </a:schemeClr>
                </a:solidFill>
              </a:rPr>
              <a:t>http://www.evidenceontology.org/</a:t>
            </a:r>
          </a:p>
        </p:txBody>
      </p:sp>
      <p:sp>
        <p:nvSpPr>
          <p:cNvPr id="7" name="Rectangle 6"/>
          <p:cNvSpPr/>
          <p:nvPr/>
        </p:nvSpPr>
        <p:spPr>
          <a:xfrm>
            <a:off x="1703542" y="2874464"/>
            <a:ext cx="3585028" cy="2032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13009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Primer on Annotation</a:t>
            </a:r>
            <a:endParaRPr lang="en-US" b="1" dirty="0"/>
          </a:p>
        </p:txBody>
      </p:sp>
      <p:sp>
        <p:nvSpPr>
          <p:cNvPr id="3" name="Content Placeholder 2"/>
          <p:cNvSpPr>
            <a:spLocks noGrp="1"/>
          </p:cNvSpPr>
          <p:nvPr>
            <p:ph idx="1"/>
          </p:nvPr>
        </p:nvSpPr>
        <p:spPr/>
        <p:txBody>
          <a:bodyPr>
            <a:normAutofit/>
          </a:bodyPr>
          <a:lstStyle/>
          <a:p>
            <a:r>
              <a:rPr lang="en-US" sz="2400" dirty="0" smtClean="0">
                <a:solidFill>
                  <a:schemeClr val="bg2">
                    <a:lumMod val="50000"/>
                    <a:lumOff val="50000"/>
                  </a:schemeClr>
                </a:solidFill>
              </a:rPr>
              <a:t>Overview</a:t>
            </a:r>
            <a:endParaRPr lang="en-US" sz="2400" dirty="0">
              <a:solidFill>
                <a:schemeClr val="bg2">
                  <a:lumMod val="50000"/>
                  <a:lumOff val="50000"/>
                </a:schemeClr>
              </a:solidFill>
            </a:endParaRPr>
          </a:p>
          <a:p>
            <a:r>
              <a:rPr lang="en-US" sz="2400" dirty="0">
                <a:solidFill>
                  <a:schemeClr val="bg2">
                    <a:lumMod val="50000"/>
                    <a:lumOff val="50000"/>
                  </a:schemeClr>
                </a:solidFill>
              </a:rPr>
              <a:t>Functional Annotation</a:t>
            </a:r>
          </a:p>
          <a:p>
            <a:r>
              <a:rPr lang="en-US" sz="2400" dirty="0">
                <a:solidFill>
                  <a:schemeClr val="bg2">
                    <a:lumMod val="50000"/>
                    <a:lumOff val="50000"/>
                  </a:schemeClr>
                </a:solidFill>
              </a:rPr>
              <a:t>Controlled Vocabularies</a:t>
            </a:r>
          </a:p>
          <a:p>
            <a:r>
              <a:rPr lang="en-US" sz="2400" dirty="0" smtClean="0"/>
              <a:t>Applications</a:t>
            </a:r>
            <a:endParaRPr lang="en-US" sz="24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916796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a:t>
            </a:r>
            <a:endParaRPr lang="en-US" b="1" dirty="0"/>
          </a:p>
        </p:txBody>
      </p:sp>
      <p:sp>
        <p:nvSpPr>
          <p:cNvPr id="3" name="Content Placeholder 2"/>
          <p:cNvSpPr>
            <a:spLocks noGrp="1"/>
          </p:cNvSpPr>
          <p:nvPr>
            <p:ph idx="1"/>
          </p:nvPr>
        </p:nvSpPr>
        <p:spPr/>
        <p:txBody>
          <a:bodyPr>
            <a:normAutofit/>
          </a:bodyPr>
          <a:lstStyle/>
          <a:p>
            <a:r>
              <a:rPr lang="en-US" sz="2600" dirty="0" smtClean="0"/>
              <a:t>“Term enrichment”</a:t>
            </a:r>
            <a:endParaRPr lang="en-US" sz="2600" dirty="0"/>
          </a:p>
          <a:p>
            <a:r>
              <a:rPr lang="en-US" sz="2600" dirty="0"/>
              <a:t>Cross-species queries</a:t>
            </a:r>
          </a:p>
          <a:p>
            <a:r>
              <a:rPr lang="en-US" sz="2600" dirty="0"/>
              <a:t>Computable representation of </a:t>
            </a:r>
            <a:r>
              <a:rPr lang="en-US" sz="2600" dirty="0" smtClean="0"/>
              <a:t>biology</a:t>
            </a:r>
            <a:endParaRPr lang="en-US" sz="26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376213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Functional Annotation </a:t>
            </a:r>
            <a:br>
              <a:rPr lang="en-US" b="1" dirty="0" smtClean="0"/>
            </a:br>
            <a:r>
              <a:rPr lang="en-US" sz="2200" b="1" dirty="0" smtClean="0">
                <a:solidFill>
                  <a:srgbClr val="FFC000"/>
                </a:solidFill>
              </a:rPr>
              <a:t>Classification, enrichment, over/under-representation</a:t>
            </a:r>
            <a:endParaRPr lang="en-US" sz="2200" b="1" dirty="0">
              <a:solidFill>
                <a:srgbClr val="FFC000"/>
              </a:solidFill>
            </a:endParaRPr>
          </a:p>
        </p:txBody>
      </p:sp>
      <p:sp>
        <p:nvSpPr>
          <p:cNvPr id="3" name="Content Placeholder 2"/>
          <p:cNvSpPr>
            <a:spLocks noGrp="1"/>
          </p:cNvSpPr>
          <p:nvPr>
            <p:ph idx="1"/>
          </p:nvPr>
        </p:nvSpPr>
        <p:spPr>
          <a:xfrm>
            <a:off x="1143000" y="2052116"/>
            <a:ext cx="10016067" cy="3997828"/>
          </a:xfrm>
        </p:spPr>
        <p:txBody>
          <a:bodyPr>
            <a:normAutofit/>
          </a:bodyPr>
          <a:lstStyle/>
          <a:p>
            <a:r>
              <a:rPr lang="en-US" sz="1800" dirty="0" smtClean="0"/>
              <a:t>List of genes/proteins with associated </a:t>
            </a:r>
            <a:r>
              <a:rPr lang="en-US" sz="1800" b="1" dirty="0" smtClean="0">
                <a:solidFill>
                  <a:schemeClr val="tx2">
                    <a:lumMod val="90000"/>
                  </a:schemeClr>
                </a:solidFill>
              </a:rPr>
              <a:t>functional classification</a:t>
            </a:r>
            <a:r>
              <a:rPr lang="en-US" sz="1800" dirty="0" smtClean="0">
                <a:solidFill>
                  <a:schemeClr val="tx2">
                    <a:lumMod val="90000"/>
                  </a:schemeClr>
                </a:solidFill>
              </a:rPr>
              <a:t> </a:t>
            </a:r>
            <a:r>
              <a:rPr lang="en-US" sz="1800" dirty="0" smtClean="0"/>
              <a:t>from a database: </a:t>
            </a:r>
            <a:br>
              <a:rPr lang="en-US" sz="1800" dirty="0" smtClean="0"/>
            </a:br>
            <a:r>
              <a:rPr lang="en-US" sz="1800" dirty="0" smtClean="0"/>
              <a:t>Gene </a:t>
            </a:r>
            <a:r>
              <a:rPr lang="en-US" sz="1800" dirty="0"/>
              <a:t>Ontology, PANTHER Protein </a:t>
            </a:r>
            <a:r>
              <a:rPr lang="en-US" sz="1800" dirty="0" smtClean="0"/>
              <a:t>Class, Reactome Pathway, OrthoDB, KEGG, etc.</a:t>
            </a:r>
            <a:br>
              <a:rPr lang="en-US" sz="1800" dirty="0" smtClean="0"/>
            </a:br>
            <a:endParaRPr lang="en-US" sz="1800" dirty="0" smtClean="0"/>
          </a:p>
          <a:p>
            <a:r>
              <a:rPr lang="en-US" sz="1800" dirty="0" smtClean="0"/>
              <a:t>A list of genes/proteins is compared to </a:t>
            </a:r>
            <a:r>
              <a:rPr lang="en-US" sz="1800" dirty="0"/>
              <a:t>a reference list to statistically determine </a:t>
            </a:r>
            <a:r>
              <a:rPr lang="en-US" sz="1800" b="1" dirty="0">
                <a:solidFill>
                  <a:schemeClr val="tx2">
                    <a:lumMod val="90000"/>
                  </a:schemeClr>
                </a:solidFill>
              </a:rPr>
              <a:t>over- or under-representation</a:t>
            </a:r>
            <a:r>
              <a:rPr lang="en-US" sz="1800" b="1" dirty="0"/>
              <a:t> </a:t>
            </a:r>
            <a:r>
              <a:rPr lang="en-US" sz="1800" dirty="0"/>
              <a:t>of the </a:t>
            </a:r>
            <a:r>
              <a:rPr lang="en-US" sz="1800" dirty="0" smtClean="0"/>
              <a:t>selected ontology </a:t>
            </a:r>
            <a:r>
              <a:rPr lang="en-US" sz="1800" dirty="0"/>
              <a:t>categories </a:t>
            </a:r>
            <a:r>
              <a:rPr lang="en-US" sz="1800" dirty="0" smtClean="0"/>
              <a:t>among genes/proteins in the list.</a:t>
            </a:r>
            <a:br>
              <a:rPr lang="en-US" sz="1800" dirty="0" smtClean="0"/>
            </a:br>
            <a:endParaRPr lang="en-US" sz="1800" dirty="0" smtClean="0"/>
          </a:p>
          <a:p>
            <a:r>
              <a:rPr lang="en-US" sz="1800" b="1" dirty="0" smtClean="0">
                <a:solidFill>
                  <a:schemeClr val="tx2">
                    <a:lumMod val="90000"/>
                  </a:schemeClr>
                </a:solidFill>
              </a:rPr>
              <a:t>Enrichment</a:t>
            </a:r>
            <a:r>
              <a:rPr lang="en-US" sz="1800" dirty="0" smtClean="0">
                <a:solidFill>
                  <a:schemeClr val="tx2">
                    <a:lumMod val="90000"/>
                  </a:schemeClr>
                </a:solidFill>
              </a:rPr>
              <a:t>: </a:t>
            </a:r>
            <a:r>
              <a:rPr lang="en-US" sz="1800" dirty="0" smtClean="0"/>
              <a:t>A </a:t>
            </a:r>
            <a:r>
              <a:rPr lang="en-US" sz="1800" dirty="0"/>
              <a:t>list of </a:t>
            </a:r>
            <a:r>
              <a:rPr lang="en-US" sz="1800" dirty="0" smtClean="0"/>
              <a:t>genes/proteins with expression data (gene </a:t>
            </a:r>
            <a:r>
              <a:rPr lang="en-US" sz="1800" dirty="0"/>
              <a:t>expression, protein expression, etc.), </a:t>
            </a:r>
            <a:r>
              <a:rPr lang="en-US" sz="1800" dirty="0" smtClean="0"/>
              <a:t>is evaluated to assess </a:t>
            </a:r>
            <a:r>
              <a:rPr lang="en-US" sz="1800" dirty="0"/>
              <a:t>likelihood </a:t>
            </a:r>
            <a:r>
              <a:rPr lang="en-US" sz="1800" dirty="0" smtClean="0"/>
              <a:t>that numerical </a:t>
            </a:r>
            <a:r>
              <a:rPr lang="en-US" sz="1800" dirty="0"/>
              <a:t>values of genes associated with a particular ontology term were drawn randomly from the overall distribution of </a:t>
            </a:r>
            <a:r>
              <a:rPr lang="en-US" sz="1800" dirty="0" smtClean="0"/>
              <a:t>values. </a:t>
            </a:r>
            <a:endParaRPr lang="en-US" sz="18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688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Term Enrichment</a:t>
            </a:r>
            <a:endParaRPr lang="en-US" b="1" dirty="0"/>
          </a:p>
        </p:txBody>
      </p:sp>
      <p:sp>
        <p:nvSpPr>
          <p:cNvPr id="3" name="TextBox 2"/>
          <p:cNvSpPr txBox="1"/>
          <p:nvPr/>
        </p:nvSpPr>
        <p:spPr>
          <a:xfrm>
            <a:off x="9856806" y="14674"/>
            <a:ext cx="1598084" cy="444994"/>
          </a:xfrm>
          <a:prstGeom prst="rect">
            <a:avLst/>
          </a:prstGeom>
          <a:noFill/>
        </p:spPr>
        <p:txBody>
          <a:bodyPr wrap="square" rtlCol="0">
            <a:spAutoFit/>
          </a:bodyPr>
          <a:lstStyle/>
          <a:p>
            <a:pPr algn="r">
              <a:lnSpc>
                <a:spcPct val="120000"/>
              </a:lnSpc>
            </a:pPr>
            <a:r>
              <a:rPr lang="en-US" sz="2100" b="1" dirty="0">
                <a:latin typeface="Arial" charset="0"/>
                <a:ea typeface="Arial" charset="0"/>
                <a:cs typeface="Arial" charset="0"/>
              </a:rPr>
              <a:t>For MODs</a:t>
            </a:r>
          </a:p>
        </p:txBody>
      </p:sp>
      <p:sp>
        <p:nvSpPr>
          <p:cNvPr id="9" name="Rectangle 8"/>
          <p:cNvSpPr/>
          <p:nvPr/>
        </p:nvSpPr>
        <p:spPr>
          <a:xfrm>
            <a:off x="5771980" y="2866574"/>
            <a:ext cx="830596" cy="30777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a:solidFill>
                  <a:schemeClr val="bg2">
                    <a:lumMod val="90000"/>
                    <a:lumOff val="10000"/>
                  </a:schemeClr>
                </a:solidFill>
                <a:latin typeface="Trebuchet MS" charset="0"/>
                <a:ea typeface="Trebuchet MS" charset="0"/>
                <a:cs typeface="Trebuchet MS" charset="0"/>
              </a:rPr>
              <a:t>Species</a:t>
            </a:r>
            <a:endParaRPr lang="en-US" sz="1400" dirty="0">
              <a:solidFill>
                <a:schemeClr val="bg2">
                  <a:lumMod val="90000"/>
                  <a:lumOff val="10000"/>
                </a:schemeClr>
              </a:solidFill>
              <a:latin typeface="Trebuchet MS" charset="0"/>
              <a:ea typeface="Trebuchet MS" charset="0"/>
              <a:cs typeface="Trebuchet MS" charset="0"/>
            </a:endParaRPr>
          </a:p>
        </p:txBody>
      </p:sp>
      <p:sp>
        <p:nvSpPr>
          <p:cNvPr id="10" name="Rectangle 9"/>
          <p:cNvSpPr/>
          <p:nvPr/>
        </p:nvSpPr>
        <p:spPr>
          <a:xfrm>
            <a:off x="5771980" y="2502743"/>
            <a:ext cx="1051526" cy="30777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sz="1400" b="1" dirty="0">
                <a:solidFill>
                  <a:schemeClr val="bg2">
                    <a:lumMod val="90000"/>
                    <a:lumOff val="10000"/>
                  </a:schemeClr>
                </a:solidFill>
                <a:latin typeface="Trebuchet MS" charset="0"/>
                <a:ea typeface="Trebuchet MS" charset="0"/>
                <a:cs typeface="Trebuchet MS" charset="0"/>
              </a:rPr>
              <a:t>Ontology</a:t>
            </a:r>
            <a:endParaRPr lang="en-US" sz="1400" dirty="0">
              <a:solidFill>
                <a:schemeClr val="bg2">
                  <a:lumMod val="90000"/>
                  <a:lumOff val="10000"/>
                </a:schemeClr>
              </a:solidFill>
              <a:latin typeface="Trebuchet MS" charset="0"/>
              <a:ea typeface="Trebuchet MS" charset="0"/>
              <a:cs typeface="Trebuchet MS" charset="0"/>
            </a:endParaRPr>
          </a:p>
        </p:txBody>
      </p:sp>
      <p:sp>
        <p:nvSpPr>
          <p:cNvPr id="21" name="Rectangle 20"/>
          <p:cNvSpPr/>
          <p:nvPr/>
        </p:nvSpPr>
        <p:spPr>
          <a:xfrm>
            <a:off x="304729" y="6157360"/>
            <a:ext cx="2487785" cy="307777"/>
          </a:xfrm>
          <a:prstGeom prst="rect">
            <a:avLst/>
          </a:prstGeom>
        </p:spPr>
        <p:txBody>
          <a:bodyPr wrap="square">
            <a:spAutoFit/>
          </a:bodyPr>
          <a:lstStyle/>
          <a:p>
            <a:pPr algn="ctr"/>
            <a:r>
              <a:rPr lang="en-US" sz="1400" dirty="0">
                <a:solidFill>
                  <a:srgbClr val="FFC000"/>
                </a:solidFill>
                <a:latin typeface="Arial" charset="0"/>
                <a:ea typeface="Arial" charset="0"/>
                <a:cs typeface="Arial" charset="0"/>
              </a:rPr>
              <a:t>http://GeneOntology.org/ </a:t>
            </a:r>
          </a:p>
        </p:txBody>
      </p:sp>
      <p:sp>
        <p:nvSpPr>
          <p:cNvPr id="22" name="Rectangle 21"/>
          <p:cNvSpPr/>
          <p:nvPr/>
        </p:nvSpPr>
        <p:spPr>
          <a:xfrm>
            <a:off x="2867327" y="3643778"/>
            <a:ext cx="2814099" cy="307777"/>
          </a:xfrm>
          <a:prstGeom prst="rect">
            <a:avLst/>
          </a:prstGeom>
        </p:spPr>
        <p:txBody>
          <a:bodyPr wrap="square">
            <a:spAutoFit/>
          </a:bodyPr>
          <a:lstStyle/>
          <a:p>
            <a:pPr algn="ctr"/>
            <a:r>
              <a:rPr lang="en-US" sz="1400" dirty="0">
                <a:solidFill>
                  <a:srgbClr val="FFC000"/>
                </a:solidFill>
                <a:latin typeface="Arial" charset="0"/>
                <a:ea typeface="Arial" charset="0"/>
                <a:cs typeface="Arial" charset="0"/>
              </a:rPr>
              <a:t>http://amigo.geneontology.org/ </a:t>
            </a:r>
          </a:p>
        </p:txBody>
      </p:sp>
      <p:sp>
        <p:nvSpPr>
          <p:cNvPr id="23" name="Rectangle 22"/>
          <p:cNvSpPr/>
          <p:nvPr/>
        </p:nvSpPr>
        <p:spPr>
          <a:xfrm>
            <a:off x="4791808" y="1269870"/>
            <a:ext cx="5750168" cy="307777"/>
          </a:xfrm>
          <a:prstGeom prst="rect">
            <a:avLst/>
          </a:prstGeom>
        </p:spPr>
        <p:txBody>
          <a:bodyPr wrap="square">
            <a:spAutoFit/>
          </a:bodyPr>
          <a:lstStyle/>
          <a:p>
            <a:pPr algn="r"/>
            <a:r>
              <a:rPr lang="en-US" sz="1400" dirty="0">
                <a:solidFill>
                  <a:srgbClr val="FFC000"/>
                </a:solidFill>
                <a:latin typeface="Arial" charset="0"/>
                <a:ea typeface="Arial" charset="0"/>
                <a:cs typeface="Arial" charset="0"/>
              </a:rPr>
              <a:t>http://geneontology.org/page/go-enrichment-analysis</a:t>
            </a:r>
            <a:r>
              <a:rPr lang="en-US" sz="1400" dirty="0" smtClean="0">
                <a:solidFill>
                  <a:srgbClr val="FFC000"/>
                </a:solidFill>
                <a:latin typeface="Arial" charset="0"/>
                <a:ea typeface="Arial" charset="0"/>
                <a:cs typeface="Arial" charset="0"/>
              </a:rPr>
              <a:t> </a:t>
            </a:r>
            <a:endParaRPr lang="en-US" sz="1400" dirty="0">
              <a:solidFill>
                <a:srgbClr val="FFC000"/>
              </a:solidFill>
              <a:latin typeface="Arial" charset="0"/>
              <a:ea typeface="Arial" charset="0"/>
              <a:cs typeface="Arial" charset="0"/>
            </a:endParaRPr>
          </a:p>
        </p:txBody>
      </p:sp>
      <p:pic>
        <p:nvPicPr>
          <p:cNvPr id="25" name="Picture 2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01242" y="1447761"/>
            <a:ext cx="2609313" cy="2042991"/>
          </a:xfrm>
          <a:prstGeom prst="roundRect">
            <a:avLst>
              <a:gd name="adj" fmla="val 10186"/>
            </a:avLst>
          </a:prstGeom>
          <a:ln w="63500">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7157" y="1828566"/>
            <a:ext cx="1566333" cy="475906"/>
          </a:xfrm>
          <a:prstGeom prst="roundRect">
            <a:avLst>
              <a:gd name="adj" fmla="val 16667"/>
            </a:avLst>
          </a:prstGeom>
          <a:ln w="38100" cmpd="sng">
            <a:solidFill>
              <a:schemeClr val="accent1"/>
            </a:solidFill>
            <a:prstDash val="sysDash"/>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Line 16"/>
          <p:cNvSpPr>
            <a:spLocks noChangeShapeType="1"/>
          </p:cNvSpPr>
          <p:nvPr/>
        </p:nvSpPr>
        <p:spPr bwMode="auto">
          <a:xfrm flipH="1">
            <a:off x="4037200" y="2990303"/>
            <a:ext cx="1641303" cy="0"/>
          </a:xfrm>
          <a:prstGeom prst="line">
            <a:avLst/>
          </a:prstGeom>
          <a:noFill/>
          <a:ln w="57150" cmpd="sng">
            <a:solidFill>
              <a:srgbClr val="FFC000"/>
            </a:solidFill>
            <a:prstDash val="sysDash"/>
            <a:round/>
            <a:headEnd/>
            <a:tailEnd type="triangle" w="med" len="med"/>
          </a:ln>
          <a:effectLst>
            <a:glow rad="101600">
              <a:schemeClr val="bg1">
                <a:lumMod val="50000"/>
                <a:alpha val="75000"/>
              </a:schemeClr>
            </a:glow>
          </a:effectLst>
          <a:extLst>
            <a:ext uri="{909E8E84-426E-40dd-AFC4-6F175D3DCCD1}">
              <a14:hiddenFill xmlns="" xmlns:a14="http://schemas.microsoft.com/office/drawing/2010/main">
                <a:noFill/>
              </a14:hiddenFill>
            </a:ext>
          </a:extLst>
        </p:spPr>
        <p:txBody>
          <a:bodyPr/>
          <a:lstStyle/>
          <a:p>
            <a:endParaRPr lang="es-ES_tradnl">
              <a:solidFill>
                <a:srgbClr val="003366"/>
              </a:solidFill>
              <a:latin typeface="Calibri"/>
              <a:cs typeface="Calibri"/>
            </a:endParaRPr>
          </a:p>
        </p:txBody>
      </p:sp>
      <p:sp>
        <p:nvSpPr>
          <p:cNvPr id="27" name="Line 16"/>
          <p:cNvSpPr>
            <a:spLocks noChangeShapeType="1"/>
          </p:cNvSpPr>
          <p:nvPr/>
        </p:nvSpPr>
        <p:spPr bwMode="auto">
          <a:xfrm flipH="1">
            <a:off x="4646801" y="2714001"/>
            <a:ext cx="1031702" cy="1"/>
          </a:xfrm>
          <a:prstGeom prst="line">
            <a:avLst/>
          </a:prstGeom>
          <a:noFill/>
          <a:ln w="57150" cmpd="sng">
            <a:solidFill>
              <a:srgbClr val="FFC000"/>
            </a:solidFill>
            <a:prstDash val="sysDash"/>
            <a:round/>
            <a:headEnd/>
            <a:tailEnd type="triangle" w="med" len="med"/>
          </a:ln>
          <a:effectLst>
            <a:glow rad="101600">
              <a:schemeClr val="bg1">
                <a:lumMod val="50000"/>
                <a:alpha val="75000"/>
              </a:schemeClr>
            </a:glow>
          </a:effectLst>
          <a:extLst>
            <a:ext uri="{909E8E84-426E-40dd-AFC4-6F175D3DCCD1}">
              <a14:hiddenFill xmlns="" xmlns:a14="http://schemas.microsoft.com/office/drawing/2010/main">
                <a:noFill/>
              </a14:hiddenFill>
            </a:ext>
          </a:extLst>
        </p:spPr>
        <p:txBody>
          <a:bodyPr/>
          <a:lstStyle/>
          <a:p>
            <a:endParaRPr lang="es-ES_tradnl">
              <a:solidFill>
                <a:srgbClr val="003366"/>
              </a:solidFill>
              <a:latin typeface="Calibri"/>
              <a:cs typeface="Calibri"/>
            </a:endParaRPr>
          </a:p>
        </p:txBody>
      </p:sp>
      <p:pic>
        <p:nvPicPr>
          <p:cNvPr id="28" name="Picture 2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45570" y="2483540"/>
            <a:ext cx="2406103" cy="3657600"/>
          </a:xfrm>
          <a:prstGeom prst="roundRect">
            <a:avLst>
              <a:gd name="adj" fmla="val 10333"/>
            </a:avLst>
          </a:prstGeom>
          <a:ln w="63500">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Picture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670950" y="2783018"/>
            <a:ext cx="4604814" cy="3924299"/>
          </a:xfrm>
          <a:prstGeom prst="roundRect">
            <a:avLst>
              <a:gd name="adj" fmla="val 12352"/>
            </a:avLst>
          </a:prstGeom>
          <a:ln w="63500">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3" name="Group 32"/>
          <p:cNvGrpSpPr/>
          <p:nvPr/>
        </p:nvGrpSpPr>
        <p:grpSpPr>
          <a:xfrm>
            <a:off x="3956872" y="4783278"/>
            <a:ext cx="3088512" cy="1158412"/>
            <a:chOff x="5755977" y="1165108"/>
            <a:chExt cx="3088512" cy="1158412"/>
          </a:xfrm>
        </p:grpSpPr>
        <p:sp>
          <p:nvSpPr>
            <p:cNvPr id="34" name="Rectangle 33"/>
            <p:cNvSpPr/>
            <p:nvPr/>
          </p:nvSpPr>
          <p:spPr>
            <a:xfrm>
              <a:off x="6105422" y="1165108"/>
              <a:ext cx="1269447" cy="307777"/>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400" b="1" dirty="0">
                  <a:solidFill>
                    <a:schemeClr val="tx1"/>
                  </a:solidFill>
                  <a:latin typeface="Arial" charset="0"/>
                  <a:ea typeface="Arial" charset="0"/>
                  <a:cs typeface="Arial" charset="0"/>
                </a:rPr>
                <a:t>Powered by</a:t>
              </a:r>
            </a:p>
          </p:txBody>
        </p:sp>
        <p:pic>
          <p:nvPicPr>
            <p:cNvPr id="35" name="Picture 34" descr="Screen Shot 2015-09-17 at 12.25.51 AM.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149265" y="1471159"/>
              <a:ext cx="2330668" cy="556718"/>
            </a:xfrm>
            <a:prstGeom prst="roundRect">
              <a:avLst>
                <a:gd name="adj" fmla="val 16667"/>
              </a:avLst>
            </a:prstGeom>
            <a:ln w="38100" cmpd="sng">
              <a:solidFill>
                <a:srgbClr val="003366"/>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6" name="Rectangle 35"/>
            <p:cNvSpPr/>
            <p:nvPr/>
          </p:nvSpPr>
          <p:spPr>
            <a:xfrm>
              <a:off x="5755977" y="2015743"/>
              <a:ext cx="3088512" cy="307777"/>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s-ES_tradnl" sz="1400" b="1" dirty="0">
                  <a:solidFill>
                    <a:srgbClr val="FFC000"/>
                  </a:solidFill>
                  <a:latin typeface="Arial" charset="0"/>
                  <a:ea typeface="Arial" charset="0"/>
                  <a:cs typeface="Arial" charset="0"/>
                </a:rPr>
                <a:t>http://www.pantherdb.org/</a:t>
              </a:r>
            </a:p>
          </p:txBody>
        </p:sp>
      </p:grpSp>
    </p:spTree>
    <p:extLst>
      <p:ext uri="{BB962C8B-B14F-4D97-AF65-F5344CB8AC3E}">
        <p14:creationId xmlns:p14="http://schemas.microsoft.com/office/powerpoint/2010/main" val="977069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3971" y="6252658"/>
            <a:ext cx="5662921" cy="369332"/>
          </a:xfrm>
          <a:prstGeom prst="rect">
            <a:avLst/>
          </a:prstGeom>
        </p:spPr>
        <p:txBody>
          <a:bodyPr wrap="square">
            <a:spAutoFit/>
          </a:bodyPr>
          <a:lstStyle/>
          <a:p>
            <a:r>
              <a:rPr lang="en-US" dirty="0">
                <a:solidFill>
                  <a:srgbClr val="FFC000"/>
                </a:solidFill>
                <a:latin typeface="Arial" charset="0"/>
                <a:ea typeface="Arial" charset="0"/>
                <a:cs typeface="Arial" charset="0"/>
              </a:rPr>
              <a:t>http://www.ebi.ac.uk/interpro/search/sequence-search </a:t>
            </a:r>
          </a:p>
        </p:txBody>
      </p:sp>
      <p:sp>
        <p:nvSpPr>
          <p:cNvPr id="5" name="TextBox 4"/>
          <p:cNvSpPr txBox="1"/>
          <p:nvPr/>
        </p:nvSpPr>
        <p:spPr>
          <a:xfrm>
            <a:off x="5689595" y="2813976"/>
            <a:ext cx="5600206" cy="2086725"/>
          </a:xfrm>
          <a:prstGeom prst="rect">
            <a:avLst/>
          </a:prstGeom>
          <a:noFill/>
        </p:spPr>
        <p:txBody>
          <a:bodyPr wrap="square" rtlCol="0">
            <a:spAutoFit/>
          </a:bodyPr>
          <a:lstStyle/>
          <a:p>
            <a:pPr>
              <a:lnSpc>
                <a:spcPct val="120000"/>
              </a:lnSpc>
            </a:pPr>
            <a:r>
              <a:rPr lang="en-US" sz="2200" b="1" dirty="0">
                <a:latin typeface="Arial" charset="0"/>
                <a:ea typeface="Arial" charset="0"/>
                <a:cs typeface="Arial" charset="0"/>
              </a:rPr>
              <a:t>InterProScan</a:t>
            </a:r>
          </a:p>
          <a:p>
            <a:pPr>
              <a:lnSpc>
                <a:spcPct val="120000"/>
              </a:lnSpc>
            </a:pPr>
            <a:r>
              <a:rPr lang="en-US" sz="2100" dirty="0">
                <a:latin typeface="Arial" charset="0"/>
                <a:ea typeface="Arial" charset="0"/>
                <a:cs typeface="Arial" charset="0"/>
              </a:rPr>
              <a:t>Predicts GO terms based on detected domains using </a:t>
            </a:r>
            <a:r>
              <a:rPr lang="en-US" sz="2100" dirty="0" smtClean="0">
                <a:latin typeface="Arial" charset="0"/>
                <a:ea typeface="Arial" charset="0"/>
                <a:cs typeface="Arial" charset="0"/>
              </a:rPr>
              <a:t>a mapping file, </a:t>
            </a:r>
            <a:r>
              <a:rPr lang="en-US" sz="2100" dirty="0">
                <a:latin typeface="Arial" charset="0"/>
                <a:ea typeface="Arial" charset="0"/>
                <a:cs typeface="Arial" charset="0"/>
              </a:rPr>
              <a:t>InterPro-2-GO, </a:t>
            </a:r>
            <a:r>
              <a:rPr lang="en-US" sz="2100" dirty="0" smtClean="0">
                <a:latin typeface="Arial" charset="0"/>
                <a:ea typeface="Arial" charset="0"/>
                <a:cs typeface="Arial" charset="0"/>
              </a:rPr>
              <a:t>one </a:t>
            </a:r>
            <a:r>
              <a:rPr lang="en-US" sz="2100" dirty="0">
                <a:latin typeface="Arial" charset="0"/>
                <a:ea typeface="Arial" charset="0"/>
                <a:cs typeface="Arial" charset="0"/>
              </a:rPr>
              <a:t>sequence at a time.</a:t>
            </a:r>
          </a:p>
          <a:p>
            <a:pPr>
              <a:lnSpc>
                <a:spcPct val="120000"/>
              </a:lnSpc>
            </a:pPr>
            <a:r>
              <a:rPr lang="en-US" sz="800" dirty="0" smtClean="0">
                <a:solidFill>
                  <a:srgbClr val="FFC000"/>
                </a:solidFill>
                <a:latin typeface="Arial" charset="0"/>
                <a:ea typeface="Arial" charset="0"/>
                <a:cs typeface="Arial" charset="0"/>
              </a:rPr>
              <a:t/>
            </a:r>
            <a:br>
              <a:rPr lang="en-US" sz="800" dirty="0" smtClean="0">
                <a:solidFill>
                  <a:srgbClr val="FFC000"/>
                </a:solidFill>
                <a:latin typeface="Arial" charset="0"/>
                <a:ea typeface="Arial" charset="0"/>
                <a:cs typeface="Arial" charset="0"/>
              </a:rPr>
            </a:br>
            <a:r>
              <a:rPr lang="en-US" sz="1500" dirty="0" smtClean="0">
                <a:solidFill>
                  <a:srgbClr val="FFC000"/>
                </a:solidFill>
                <a:latin typeface="Arial" charset="0"/>
                <a:ea typeface="Arial" charset="0"/>
                <a:cs typeface="Arial" charset="0"/>
              </a:rPr>
              <a:t>http</a:t>
            </a:r>
            <a:r>
              <a:rPr lang="en-US" sz="1500" dirty="0">
                <a:solidFill>
                  <a:srgbClr val="FFC000"/>
                </a:solidFill>
                <a:latin typeface="Arial" charset="0"/>
                <a:ea typeface="Arial" charset="0"/>
                <a:cs typeface="Arial" charset="0"/>
              </a:rPr>
              <a:t>://geneontology.org/page/download-mappings</a:t>
            </a:r>
          </a:p>
        </p:txBody>
      </p:sp>
      <p:sp>
        <p:nvSpPr>
          <p:cNvPr id="6" name="TextBox 5"/>
          <p:cNvSpPr txBox="1"/>
          <p:nvPr/>
        </p:nvSpPr>
        <p:spPr>
          <a:xfrm>
            <a:off x="7850080" y="55685"/>
            <a:ext cx="3439721" cy="444481"/>
          </a:xfrm>
          <a:prstGeom prst="rect">
            <a:avLst/>
          </a:prstGeom>
          <a:noFill/>
        </p:spPr>
        <p:txBody>
          <a:bodyPr wrap="square" rtlCol="0">
            <a:spAutoFit/>
          </a:bodyPr>
          <a:lstStyle/>
          <a:p>
            <a:pPr algn="r">
              <a:lnSpc>
                <a:spcPct val="120000"/>
              </a:lnSpc>
            </a:pPr>
            <a:r>
              <a:rPr lang="en-US" sz="2100" b="1" dirty="0" smtClean="0">
                <a:latin typeface="Arial" charset="0"/>
                <a:ea typeface="Arial" charset="0"/>
                <a:cs typeface="Arial" charset="0"/>
              </a:rPr>
              <a:t>MODs &amp; no-MODs</a:t>
            </a:r>
            <a:endParaRPr lang="en-US" sz="2100" b="1" dirty="0">
              <a:latin typeface="Arial" charset="0"/>
              <a:ea typeface="Arial" charset="0"/>
              <a:cs typeface="Arial" charset="0"/>
            </a:endParaRPr>
          </a:p>
        </p:txBody>
      </p:sp>
      <p:sp>
        <p:nvSpPr>
          <p:cNvPr id="9" name="Title 1"/>
          <p:cNvSpPr>
            <a:spLocks noGrp="1"/>
          </p:cNvSpPr>
          <p:nvPr>
            <p:ph type="title"/>
          </p:nvPr>
        </p:nvSpPr>
        <p:spPr>
          <a:xfrm>
            <a:off x="685801" y="609600"/>
            <a:ext cx="10131425" cy="1018233"/>
          </a:xfrm>
        </p:spPr>
        <p:txBody>
          <a:bodyPr>
            <a:normAutofit/>
          </a:bodyPr>
          <a:lstStyle/>
          <a:p>
            <a:r>
              <a:rPr lang="en-US" b="1" cap="none" dirty="0" smtClean="0">
                <a:latin typeface="Arial" charset="0"/>
                <a:ea typeface="Arial" charset="0"/>
                <a:cs typeface="Arial" charset="0"/>
              </a:rPr>
              <a:t>Functional Assignment by Sequence Similarity</a:t>
            </a:r>
            <a:br>
              <a:rPr lang="en-US" b="1" cap="none" dirty="0" smtClean="0">
                <a:latin typeface="Arial" charset="0"/>
                <a:ea typeface="Arial" charset="0"/>
                <a:cs typeface="Arial" charset="0"/>
              </a:rPr>
            </a:br>
            <a:r>
              <a:rPr lang="en-US" sz="2200" b="1" cap="none" dirty="0" smtClean="0">
                <a:latin typeface="Arial" charset="0"/>
                <a:ea typeface="Arial" charset="0"/>
                <a:cs typeface="Arial" charset="0"/>
              </a:rPr>
              <a:t>in the context of evolution</a:t>
            </a:r>
            <a:endParaRPr lang="en-US" sz="2200" b="1" cap="none" dirty="0">
              <a:latin typeface="Arial" charset="0"/>
              <a:ea typeface="Arial" charset="0"/>
              <a:cs typeface="Arial" charset="0"/>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4337" y="2006600"/>
            <a:ext cx="4782191" cy="42219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embl-ebi.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8243" y="2082978"/>
            <a:ext cx="1122460" cy="5612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796565" y="1884437"/>
            <a:ext cx="1171678" cy="536107"/>
          </a:xfrm>
          <a:prstGeom prst="roundRect">
            <a:avLst>
              <a:gd name="adj" fmla="val 16667"/>
            </a:avLst>
          </a:prstGeom>
          <a:solidFill>
            <a:schemeClr val="tx1"/>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1240B29-F687-4f45-9708-019B960494DF}">
              <a14:hiddenLine xmlns=""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665836" y="4866973"/>
            <a:ext cx="1522692"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33721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76393" y="2276611"/>
            <a:ext cx="3712038" cy="3270739"/>
          </a:xfrm>
        </p:spPr>
        <p:txBody>
          <a:bodyPr>
            <a:normAutofit/>
          </a:bodyPr>
          <a:lstStyle/>
          <a:p>
            <a:pPr algn="l"/>
            <a:r>
              <a:rPr lang="en-US" sz="4500" b="1" cap="none" dirty="0" smtClean="0">
                <a:latin typeface="Arial" charset="0"/>
                <a:ea typeface="Arial" charset="0"/>
                <a:cs typeface="Arial" charset="0"/>
              </a:rPr>
              <a:t>Term Enrichment at </a:t>
            </a:r>
            <a:r>
              <a:rPr lang="en-US" sz="4800" b="1" cap="none" dirty="0" smtClean="0">
                <a:latin typeface="Arial" charset="0"/>
                <a:ea typeface="Arial" charset="0"/>
                <a:cs typeface="Arial" charset="0"/>
              </a:rPr>
              <a:t/>
            </a:r>
            <a:br>
              <a:rPr lang="en-US" sz="4800" b="1" cap="none" dirty="0" smtClean="0">
                <a:latin typeface="Arial" charset="0"/>
                <a:ea typeface="Arial" charset="0"/>
                <a:cs typeface="Arial" charset="0"/>
              </a:rPr>
            </a:br>
            <a:r>
              <a:rPr lang="en-US" sz="2600" b="1" cap="none" dirty="0" smtClean="0">
                <a:latin typeface="Arial" charset="0"/>
                <a:ea typeface="Arial" charset="0"/>
                <a:cs typeface="Arial" charset="0"/>
              </a:rPr>
              <a:t>The </a:t>
            </a:r>
            <a:r>
              <a:rPr lang="en-US" sz="2600" b="1" i="1" cap="none" dirty="0" smtClean="0">
                <a:latin typeface="Arial" charset="0"/>
                <a:ea typeface="Arial" charset="0"/>
                <a:cs typeface="Arial" charset="0"/>
              </a:rPr>
              <a:t>Arabidopsis</a:t>
            </a:r>
            <a:r>
              <a:rPr lang="en-US" sz="2600" b="1" cap="none" dirty="0" smtClean="0">
                <a:latin typeface="Arial" charset="0"/>
                <a:ea typeface="Arial" charset="0"/>
                <a:cs typeface="Arial" charset="0"/>
              </a:rPr>
              <a:t> Information Resource (TAIR)</a:t>
            </a:r>
            <a:endParaRPr lang="en-US" sz="2600" b="1" cap="none" dirty="0">
              <a:latin typeface="Arial" charset="0"/>
              <a:ea typeface="Arial" charset="0"/>
              <a:cs typeface="Arial" charset="0"/>
            </a:endParaRPr>
          </a:p>
        </p:txBody>
      </p:sp>
      <p:sp>
        <p:nvSpPr>
          <p:cNvPr id="8" name="Rectangle 7"/>
          <p:cNvSpPr/>
          <p:nvPr/>
        </p:nvSpPr>
        <p:spPr>
          <a:xfrm>
            <a:off x="876626" y="6381690"/>
            <a:ext cx="3441374" cy="400110"/>
          </a:xfrm>
          <a:prstGeom prst="rect">
            <a:avLst/>
          </a:prstGeom>
        </p:spPr>
        <p:txBody>
          <a:bodyPr wrap="square">
            <a:spAutoFit/>
          </a:bodyPr>
          <a:lstStyle/>
          <a:p>
            <a:pPr algn="ctr"/>
            <a:r>
              <a:rPr lang="en-US" sz="2000" noProof="1" smtClean="0">
                <a:solidFill>
                  <a:srgbClr val="FFC000"/>
                </a:solidFill>
                <a:latin typeface="Arial" charset="0"/>
                <a:ea typeface="Arial" charset="0"/>
                <a:cs typeface="Arial" charset="0"/>
              </a:rPr>
              <a:t>https://www.arabidopsis.org</a:t>
            </a:r>
            <a:endParaRPr lang="en-US" sz="2000" noProof="1">
              <a:solidFill>
                <a:srgbClr val="FFC000"/>
              </a:solidFill>
              <a:latin typeface="Arial" charset="0"/>
              <a:ea typeface="Arial" charset="0"/>
              <a:cs typeface="Arial" charset="0"/>
            </a:endParaRP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88431" y="0"/>
            <a:ext cx="7503569" cy="6858000"/>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16280" y="914400"/>
            <a:ext cx="1001043" cy="914400"/>
          </a:xfrm>
          <a:prstGeom prst="rect">
            <a:avLst/>
          </a:prstGeom>
        </p:spPr>
      </p:pic>
      <p:grpSp>
        <p:nvGrpSpPr>
          <p:cNvPr id="6" name="Group 5"/>
          <p:cNvGrpSpPr>
            <a:grpSpLocks noChangeAspect="1"/>
          </p:cNvGrpSpPr>
          <p:nvPr/>
        </p:nvGrpSpPr>
        <p:grpSpPr>
          <a:xfrm>
            <a:off x="7908386" y="854752"/>
            <a:ext cx="2437937" cy="926142"/>
            <a:chOff x="5755977" y="1111478"/>
            <a:chExt cx="3088512" cy="1173286"/>
          </a:xfrm>
        </p:grpSpPr>
        <p:sp>
          <p:nvSpPr>
            <p:cNvPr id="11" name="Rectangle 10"/>
            <p:cNvSpPr/>
            <p:nvPr/>
          </p:nvSpPr>
          <p:spPr>
            <a:xfrm>
              <a:off x="6105422" y="1111478"/>
              <a:ext cx="1548406" cy="389908"/>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400" b="1" dirty="0">
                  <a:solidFill>
                    <a:schemeClr val="bg2">
                      <a:lumMod val="90000"/>
                      <a:lumOff val="10000"/>
                    </a:schemeClr>
                  </a:solidFill>
                  <a:latin typeface="Arial" charset="0"/>
                  <a:ea typeface="Arial" charset="0"/>
                  <a:cs typeface="Arial" charset="0"/>
                </a:rPr>
                <a:t>Powered by</a:t>
              </a:r>
            </a:p>
          </p:txBody>
        </p:sp>
        <p:pic>
          <p:nvPicPr>
            <p:cNvPr id="12" name="Picture 11" descr="Screen Shot 2015-09-17 at 12.25.51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49264" y="1471159"/>
              <a:ext cx="2330668" cy="556718"/>
            </a:xfrm>
            <a:prstGeom prst="roundRect">
              <a:avLst>
                <a:gd name="adj" fmla="val 16667"/>
              </a:avLst>
            </a:prstGeom>
            <a:ln w="38100" cmpd="sng">
              <a:solidFill>
                <a:srgbClr val="003366"/>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12"/>
            <p:cNvSpPr/>
            <p:nvPr/>
          </p:nvSpPr>
          <p:spPr>
            <a:xfrm>
              <a:off x="5755977" y="1972838"/>
              <a:ext cx="3088512" cy="311926"/>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s-ES_tradnl" sz="1000" b="1" dirty="0">
                  <a:solidFill>
                    <a:schemeClr val="bg2">
                      <a:lumMod val="90000"/>
                      <a:lumOff val="10000"/>
                    </a:schemeClr>
                  </a:solidFill>
                  <a:latin typeface="Arial" charset="0"/>
                  <a:ea typeface="Arial" charset="0"/>
                  <a:cs typeface="Arial" charset="0"/>
                </a:rPr>
                <a:t>http://www.pantherdb.org/</a:t>
              </a:r>
            </a:p>
          </p:txBody>
        </p:sp>
      </p:gr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696535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972" y="302031"/>
            <a:ext cx="8249978" cy="6272939"/>
          </a:xfrm>
          <a:prstGeom prst="rect">
            <a:avLst/>
          </a:prstGeom>
          <a:ln w="76200">
            <a:solidFill>
              <a:schemeClr val="accent1"/>
            </a:solidFill>
          </a:ln>
        </p:spPr>
      </p:pic>
      <p:sp>
        <p:nvSpPr>
          <p:cNvPr id="4" name="TextBox 3"/>
          <p:cNvSpPr txBox="1"/>
          <p:nvPr/>
        </p:nvSpPr>
        <p:spPr>
          <a:xfrm>
            <a:off x="8371823" y="1997839"/>
            <a:ext cx="3172568" cy="2862322"/>
          </a:xfrm>
          <a:prstGeom prst="rect">
            <a:avLst/>
          </a:prstGeom>
          <a:noFill/>
        </p:spPr>
        <p:txBody>
          <a:bodyPr wrap="square" rtlCol="0">
            <a:spAutoFit/>
          </a:bodyPr>
          <a:lstStyle/>
          <a:p>
            <a:r>
              <a:rPr lang="en-US" sz="2000" b="1" dirty="0">
                <a:latin typeface="Arial" charset="0"/>
                <a:ea typeface="Arial" charset="0"/>
                <a:cs typeface="Arial" charset="0"/>
              </a:rPr>
              <a:t>Identify terms over or under-represented in a set of </a:t>
            </a:r>
            <a:r>
              <a:rPr lang="en-US" sz="2000" b="1" dirty="0" smtClean="0">
                <a:latin typeface="Arial" charset="0"/>
                <a:ea typeface="Arial" charset="0"/>
                <a:cs typeface="Arial" charset="0"/>
              </a:rPr>
              <a:t>genes</a:t>
            </a:r>
            <a:r>
              <a:rPr lang="en-US" sz="2000" dirty="0" smtClean="0">
                <a:latin typeface="Arial" charset="0"/>
                <a:ea typeface="Arial" charset="0"/>
                <a:cs typeface="Arial" charset="0"/>
              </a:rPr>
              <a:t>: </a:t>
            </a:r>
            <a:br>
              <a:rPr lang="en-US" sz="2000" dirty="0" smtClean="0">
                <a:latin typeface="Arial" charset="0"/>
                <a:ea typeface="Arial" charset="0"/>
                <a:cs typeface="Arial" charset="0"/>
              </a:rPr>
            </a:br>
            <a:r>
              <a:rPr lang="en-US" sz="2000" dirty="0" smtClean="0">
                <a:latin typeface="Arial" charset="0"/>
                <a:ea typeface="Arial" charset="0"/>
                <a:cs typeface="Arial" charset="0"/>
              </a:rPr>
              <a:t>“</a:t>
            </a:r>
            <a:r>
              <a:rPr lang="en-US" sz="2000" i="1" dirty="0" smtClean="0">
                <a:latin typeface="Arial" charset="0"/>
                <a:ea typeface="Arial" charset="0"/>
                <a:cs typeface="Arial" charset="0"/>
              </a:rPr>
              <a:t>in this list </a:t>
            </a:r>
            <a:r>
              <a:rPr lang="en-US" sz="2000" i="1" dirty="0">
                <a:latin typeface="Arial" charset="0"/>
                <a:ea typeface="Arial" charset="0"/>
                <a:cs typeface="Arial" charset="0"/>
              </a:rPr>
              <a:t>of genes, are </a:t>
            </a:r>
            <a:r>
              <a:rPr lang="en-US" sz="2000" i="1" dirty="0" smtClean="0">
                <a:latin typeface="Arial" charset="0"/>
                <a:ea typeface="Arial" charset="0"/>
                <a:cs typeface="Arial" charset="0"/>
              </a:rPr>
              <a:t>there any </a:t>
            </a:r>
            <a:r>
              <a:rPr lang="en-US" sz="2000" i="1" dirty="0">
                <a:latin typeface="Arial" charset="0"/>
                <a:ea typeface="Arial" charset="0"/>
                <a:cs typeface="Arial" charset="0"/>
              </a:rPr>
              <a:t>functional </a:t>
            </a:r>
            <a:r>
              <a:rPr lang="en-US" sz="2000" i="1" dirty="0" smtClean="0">
                <a:latin typeface="Arial" charset="0"/>
                <a:ea typeface="Arial" charset="0"/>
                <a:cs typeface="Arial" charset="0"/>
              </a:rPr>
              <a:t>classes that are found </a:t>
            </a:r>
            <a:r>
              <a:rPr lang="en-US" sz="2000" i="1" dirty="0">
                <a:latin typeface="Arial" charset="0"/>
                <a:ea typeface="Arial" charset="0"/>
                <a:cs typeface="Arial" charset="0"/>
              </a:rPr>
              <a:t>more often than expected when compared with the</a:t>
            </a:r>
          </a:p>
          <a:p>
            <a:r>
              <a:rPr lang="en-US" sz="2000" i="1" dirty="0">
                <a:latin typeface="Arial" charset="0"/>
                <a:ea typeface="Arial" charset="0"/>
                <a:cs typeface="Arial" charset="0"/>
              </a:rPr>
              <a:t>reference </a:t>
            </a:r>
            <a:r>
              <a:rPr lang="en-US" sz="2000" i="1" dirty="0" smtClean="0">
                <a:latin typeface="Arial" charset="0"/>
                <a:ea typeface="Arial" charset="0"/>
                <a:cs typeface="Arial" charset="0"/>
              </a:rPr>
              <a:t>list?</a:t>
            </a:r>
            <a:r>
              <a:rPr lang="en-US" sz="2000" dirty="0" smtClean="0">
                <a:latin typeface="Arial" charset="0"/>
                <a:ea typeface="Arial" charset="0"/>
                <a:cs typeface="Arial" charset="0"/>
              </a:rPr>
              <a:t>”</a:t>
            </a:r>
            <a:endParaRPr lang="en-US" sz="2000" dirty="0">
              <a:latin typeface="Arial" charset="0"/>
              <a:ea typeface="Arial" charset="0"/>
              <a:cs typeface="Arial"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1942" y="302031"/>
            <a:ext cx="1189233" cy="1086302"/>
          </a:xfrm>
          <a:prstGeom prst="rect">
            <a:avLst/>
          </a:prstGeom>
        </p:spPr>
      </p:pic>
      <p:sp>
        <p:nvSpPr>
          <p:cNvPr id="6" name="Rectangle 5"/>
          <p:cNvSpPr/>
          <p:nvPr/>
        </p:nvSpPr>
        <p:spPr>
          <a:xfrm>
            <a:off x="8340375" y="5242530"/>
            <a:ext cx="3236674" cy="384721"/>
          </a:xfrm>
          <a:prstGeom prst="rect">
            <a:avLst/>
          </a:prstGeom>
        </p:spPr>
        <p:txBody>
          <a:bodyPr wrap="square">
            <a:spAutoFit/>
          </a:bodyPr>
          <a:lstStyle/>
          <a:p>
            <a:r>
              <a:rPr lang="en-US" sz="1900" noProof="1" smtClean="0">
                <a:solidFill>
                  <a:srgbClr val="FFC000"/>
                </a:solidFill>
                <a:ea typeface="Trebuchet MS" charset="0"/>
                <a:cs typeface="Trebuchet MS" charset="0"/>
              </a:rPr>
              <a:t>https://www.arabidopsis.org</a:t>
            </a:r>
            <a:endParaRPr lang="en-US" sz="1900" noProof="1">
              <a:solidFill>
                <a:srgbClr val="FFC000"/>
              </a:solidFill>
              <a:ea typeface="Trebuchet MS" charset="0"/>
              <a:cs typeface="Trebuchet MS" charset="0"/>
            </a:endParaRPr>
          </a:p>
        </p:txBody>
      </p:sp>
      <p:grpSp>
        <p:nvGrpSpPr>
          <p:cNvPr id="7" name="Group 6"/>
          <p:cNvGrpSpPr>
            <a:grpSpLocks noChangeAspect="1"/>
          </p:cNvGrpSpPr>
          <p:nvPr/>
        </p:nvGrpSpPr>
        <p:grpSpPr>
          <a:xfrm>
            <a:off x="8385374" y="5703257"/>
            <a:ext cx="2437937" cy="926142"/>
            <a:chOff x="5755977" y="1111478"/>
            <a:chExt cx="3088512" cy="1173286"/>
          </a:xfrm>
        </p:grpSpPr>
        <p:sp>
          <p:nvSpPr>
            <p:cNvPr id="8" name="Rectangle 7"/>
            <p:cNvSpPr/>
            <p:nvPr/>
          </p:nvSpPr>
          <p:spPr>
            <a:xfrm>
              <a:off x="6105422" y="1111478"/>
              <a:ext cx="1548406" cy="389908"/>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p>
              <a:r>
                <a:rPr lang="en-US" sz="1400" b="1" dirty="0">
                  <a:solidFill>
                    <a:schemeClr val="tx1"/>
                  </a:solidFill>
                  <a:latin typeface="Arial" charset="0"/>
                  <a:ea typeface="Arial" charset="0"/>
                  <a:cs typeface="Arial" charset="0"/>
                </a:rPr>
                <a:t>Powered by</a:t>
              </a:r>
            </a:p>
          </p:txBody>
        </p:sp>
        <p:pic>
          <p:nvPicPr>
            <p:cNvPr id="9" name="Picture 8" descr="Screen Shot 2015-09-17 at 12.25.51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49264" y="1471159"/>
              <a:ext cx="2330668" cy="556718"/>
            </a:xfrm>
            <a:prstGeom prst="roundRect">
              <a:avLst>
                <a:gd name="adj" fmla="val 16667"/>
              </a:avLst>
            </a:prstGeom>
            <a:ln w="38100" cmpd="sng">
              <a:solidFill>
                <a:srgbClr val="003366"/>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Rectangle 9"/>
            <p:cNvSpPr/>
            <p:nvPr/>
          </p:nvSpPr>
          <p:spPr>
            <a:xfrm>
              <a:off x="5755977" y="1972838"/>
              <a:ext cx="3088512" cy="311926"/>
            </a:xfrm>
            <a:prstGeom prst="rect">
              <a:avLst/>
            </a:prstGeom>
            <a:noFill/>
            <a:ln>
              <a:noFill/>
            </a:ln>
            <a:effectLst/>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s-ES_tradnl" sz="1000" b="1" dirty="0">
                  <a:solidFill>
                    <a:schemeClr val="tx1"/>
                  </a:solidFill>
                  <a:latin typeface="Arial" charset="0"/>
                  <a:ea typeface="Arial" charset="0"/>
                  <a:cs typeface="Arial" charset="0"/>
                </a:rPr>
                <a:t>http://www.pantherdb.org/</a:t>
              </a:r>
            </a:p>
          </p:txBody>
        </p:sp>
      </p:gr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38060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mallTree-molec-ev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93773" y="22329"/>
            <a:ext cx="6785494" cy="6785494"/>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8534" y="4760243"/>
            <a:ext cx="3842657" cy="1903334"/>
          </a:xfrm>
          <a:prstGeom prst="roundRect">
            <a:avLst>
              <a:gd name="adj" fmla="val 16667"/>
            </a:avLst>
          </a:prstGeom>
          <a:ln w="57150">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descr="Screen Shot 2015-09-12 at 7.50.50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0401" y="2507188"/>
            <a:ext cx="4008573" cy="2059962"/>
          </a:xfrm>
          <a:prstGeom prst="roundRect">
            <a:avLst>
              <a:gd name="adj" fmla="val 16667"/>
            </a:avLst>
          </a:prstGeom>
          <a:ln w="57150" cmpd="sng">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11793" y="2035547"/>
            <a:ext cx="2401295" cy="2089756"/>
          </a:xfrm>
          <a:prstGeom prst="roundRect">
            <a:avLst>
              <a:gd name="adj" fmla="val 16667"/>
            </a:avLst>
          </a:prstGeom>
          <a:ln w="57150">
            <a:solidFill>
              <a:schemeClr val="accent1"/>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dna-puzzle-shutterstock.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7802268" y="4372505"/>
            <a:ext cx="3479026" cy="24353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itle 1"/>
          <p:cNvSpPr>
            <a:spLocks noGrp="1"/>
          </p:cNvSpPr>
          <p:nvPr>
            <p:ph type="title"/>
          </p:nvPr>
        </p:nvSpPr>
        <p:spPr>
          <a:xfrm>
            <a:off x="919644" y="770503"/>
            <a:ext cx="4851071" cy="1077229"/>
          </a:xfrm>
        </p:spPr>
        <p:txBody>
          <a:bodyPr/>
          <a:lstStyle/>
          <a:p>
            <a:r>
              <a:rPr lang="en-US" b="1" dirty="0" smtClean="0"/>
              <a:t>Comparing knowledge across species</a:t>
            </a:r>
            <a:endParaRPr lang="en-US" b="1" dirty="0"/>
          </a:p>
        </p:txBody>
      </p:sp>
      <p:pic>
        <p:nvPicPr>
          <p:cNvPr id="9" name="Picture 8" descr="Apis-mellifera-AWild-050114-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0040" y="2089962"/>
            <a:ext cx="1440078" cy="1970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45907" y="2850961"/>
            <a:ext cx="2035387" cy="12721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19444" y="4678738"/>
            <a:ext cx="2104570" cy="21045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56524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458" y="808056"/>
            <a:ext cx="8327682" cy="1077229"/>
          </a:xfrm>
        </p:spPr>
        <p:txBody>
          <a:bodyPr>
            <a:normAutofit/>
          </a:bodyPr>
          <a:lstStyle/>
          <a:p>
            <a:r>
              <a:rPr lang="en-US" b="1" dirty="0" smtClean="0"/>
              <a:t>Training Materials</a:t>
            </a:r>
            <a:endParaRPr lang="en-US" b="1" dirty="0"/>
          </a:p>
        </p:txBody>
      </p:sp>
      <p:sp>
        <p:nvSpPr>
          <p:cNvPr id="3" name="Content Placeholder 2"/>
          <p:cNvSpPr>
            <a:spLocks noGrp="1"/>
          </p:cNvSpPr>
          <p:nvPr>
            <p:ph idx="1"/>
          </p:nvPr>
        </p:nvSpPr>
        <p:spPr>
          <a:xfrm>
            <a:off x="2340429" y="2052116"/>
            <a:ext cx="8229710" cy="3997828"/>
          </a:xfrm>
        </p:spPr>
        <p:txBody>
          <a:bodyPr>
            <a:normAutofit/>
          </a:bodyPr>
          <a:lstStyle/>
          <a:p>
            <a:pPr marL="0" indent="0">
              <a:buNone/>
            </a:pPr>
            <a:r>
              <a:rPr lang="en-US" sz="3000" dirty="0" smtClean="0"/>
              <a:t>Articles for annotation exercises and slides from this presentation can be found at: </a:t>
            </a:r>
            <a:endParaRPr lang="en-US" sz="3000" noProof="1" smtClean="0">
              <a:solidFill>
                <a:srgbClr val="FFC000"/>
              </a:solidFill>
            </a:endParaRPr>
          </a:p>
          <a:p>
            <a:pPr marL="0" indent="0">
              <a:buNone/>
            </a:pPr>
            <a:r>
              <a:rPr lang="en-US" sz="4400" b="1" noProof="1" smtClean="0">
                <a:solidFill>
                  <a:srgbClr val="FFC000"/>
                </a:solidFill>
              </a:rPr>
              <a:t>http://bit.ly/phoenix-pag-2018</a:t>
            </a:r>
            <a:endParaRPr lang="en-US" sz="4400" b="1" noProof="1">
              <a:solidFill>
                <a:srgbClr val="FFC000"/>
              </a:solidFil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32109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 on Annotation</a:t>
            </a:r>
            <a:endParaRPr lang="en-US" dirty="0"/>
          </a:p>
        </p:txBody>
      </p:sp>
      <p:sp>
        <p:nvSpPr>
          <p:cNvPr id="3" name="Content Placeholder 2"/>
          <p:cNvSpPr>
            <a:spLocks noGrp="1"/>
          </p:cNvSpPr>
          <p:nvPr>
            <p:ph idx="1"/>
          </p:nvPr>
        </p:nvSpPr>
        <p:spPr/>
        <p:txBody>
          <a:bodyPr>
            <a:normAutofit/>
          </a:bodyPr>
          <a:lstStyle/>
          <a:p>
            <a:r>
              <a:rPr lang="en-US" sz="2400" dirty="0" smtClean="0"/>
              <a:t>Overview</a:t>
            </a:r>
            <a:endParaRPr lang="en-US" sz="2400" dirty="0"/>
          </a:p>
          <a:p>
            <a:r>
              <a:rPr lang="en-US" sz="2400" dirty="0">
                <a:solidFill>
                  <a:schemeClr val="bg2">
                    <a:lumMod val="50000"/>
                    <a:lumOff val="50000"/>
                  </a:schemeClr>
                </a:solidFill>
              </a:rPr>
              <a:t>Functional Annotation</a:t>
            </a:r>
          </a:p>
          <a:p>
            <a:r>
              <a:rPr lang="en-US" sz="2400" dirty="0">
                <a:solidFill>
                  <a:schemeClr val="bg2">
                    <a:lumMod val="50000"/>
                    <a:lumOff val="50000"/>
                  </a:schemeClr>
                </a:solidFill>
              </a:rPr>
              <a:t>Controlled Vocabularies</a:t>
            </a:r>
          </a:p>
          <a:p>
            <a:r>
              <a:rPr lang="en-US" sz="2400" dirty="0" smtClean="0">
                <a:solidFill>
                  <a:schemeClr val="bg2">
                    <a:lumMod val="50000"/>
                    <a:lumOff val="50000"/>
                  </a:schemeClr>
                </a:solidFill>
              </a:rPr>
              <a:t>Applications</a:t>
            </a:r>
            <a:endParaRPr lang="en-US" sz="2400" dirty="0">
              <a:solidFill>
                <a:schemeClr val="bg2">
                  <a:lumMod val="50000"/>
                  <a:lumOff val="50000"/>
                </a:schemeClr>
              </a:soli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7261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59848" y="2860172"/>
            <a:ext cx="7796540" cy="3997828"/>
          </a:xfrm>
        </p:spPr>
        <p:txBody>
          <a:bodyPr/>
          <a:lstStyle/>
          <a:p>
            <a:r>
              <a:rPr lang="en-US" dirty="0"/>
              <a:t>Any article with PMID/DOI</a:t>
            </a:r>
          </a:p>
          <a:p>
            <a:r>
              <a:rPr lang="en-US" dirty="0"/>
              <a:t>(Any) gene product</a:t>
            </a:r>
          </a:p>
          <a:p>
            <a:r>
              <a:rPr lang="en-US" dirty="0" err="1"/>
              <a:t>UniprotIDs</a:t>
            </a:r>
            <a:r>
              <a:rPr lang="en-US" dirty="0"/>
              <a:t> for protein-coding genes</a:t>
            </a:r>
          </a:p>
          <a:p>
            <a:r>
              <a:rPr lang="en-US" dirty="0" err="1"/>
              <a:t>RNACentral</a:t>
            </a:r>
            <a:r>
              <a:rPr lang="en-US" dirty="0"/>
              <a:t> IDs for non-coding RNAs</a:t>
            </a:r>
          </a:p>
          <a:p>
            <a:r>
              <a:rPr lang="en-US" dirty="0"/>
              <a:t>(AGI identifiers can be used for A. thaliana genes</a:t>
            </a:r>
            <a:r>
              <a:rPr lang="en-US" dirty="0" smtClean="0"/>
              <a:t>)</a:t>
            </a:r>
            <a:endParaRPr lang="en-US" dirty="0"/>
          </a:p>
        </p:txBody>
      </p:sp>
      <p:pic>
        <p:nvPicPr>
          <p:cNvPr id="4" name="Shape 214"/>
          <p:cNvPicPr preferRelativeResize="0"/>
          <p:nvPr/>
        </p:nvPicPr>
        <p:blipFill>
          <a:blip r:embed="rId3">
            <a:alphaModFix/>
          </a:blip>
          <a:stretch>
            <a:fillRect/>
          </a:stretch>
        </p:blipFill>
        <p:spPr>
          <a:xfrm>
            <a:off x="1895972" y="0"/>
            <a:ext cx="8597699" cy="3319525"/>
          </a:xfrm>
          <a:prstGeom prst="rect">
            <a:avLst/>
          </a:prstGeom>
          <a:noFill/>
          <a:ln>
            <a:noFill/>
          </a:ln>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436496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Let’s play with GOAT</a:t>
            </a:r>
            <a:endParaRPr lang="en-US" b="1" dirty="0"/>
          </a:p>
        </p:txBody>
      </p:sp>
      <p:sp>
        <p:nvSpPr>
          <p:cNvPr id="3" name="Content Placeholder 2"/>
          <p:cNvSpPr>
            <a:spLocks noGrp="1"/>
          </p:cNvSpPr>
          <p:nvPr>
            <p:ph idx="1"/>
          </p:nvPr>
        </p:nvSpPr>
        <p:spPr>
          <a:xfrm>
            <a:off x="2773599" y="1799453"/>
            <a:ext cx="7796540" cy="3997828"/>
          </a:xfrm>
        </p:spPr>
        <p:txBody>
          <a:bodyPr>
            <a:normAutofit fontScale="92500"/>
          </a:bodyPr>
          <a:lstStyle/>
          <a:p>
            <a:r>
              <a:rPr lang="en-US" sz="2400" dirty="0" smtClean="0"/>
              <a:t>Currently under development as a student project with SE students from Rochester Institute of Technology (RIT).</a:t>
            </a:r>
          </a:p>
          <a:p>
            <a:pPr lvl="1"/>
            <a:r>
              <a:rPr lang="en-US" sz="2200" dirty="0" smtClean="0"/>
              <a:t>Gene nomenclature</a:t>
            </a:r>
          </a:p>
          <a:p>
            <a:pPr lvl="1"/>
            <a:r>
              <a:rPr lang="en-US" sz="2200" dirty="0" smtClean="0"/>
              <a:t>Gene summaries</a:t>
            </a:r>
          </a:p>
          <a:p>
            <a:pPr lvl="1"/>
            <a:r>
              <a:rPr lang="en-US" sz="2200" dirty="0" smtClean="0">
                <a:solidFill>
                  <a:srgbClr val="FFC000"/>
                </a:solidFill>
              </a:rPr>
              <a:t>GO and PO annotations</a:t>
            </a:r>
          </a:p>
          <a:p>
            <a:r>
              <a:rPr lang="en-US" sz="2400" dirty="0" smtClean="0">
                <a:solidFill>
                  <a:srgbClr val="FFC000"/>
                </a:solidFill>
              </a:rPr>
              <a:t>http://toastdos.phoenixbioinformatics.org/ </a:t>
            </a:r>
          </a:p>
          <a:p>
            <a:r>
              <a:rPr lang="en-US" sz="2400" dirty="0" smtClean="0"/>
              <a:t>Use your ORCiD; register for one at </a:t>
            </a:r>
            <a:r>
              <a:rPr lang="en-US" sz="2400" dirty="0" smtClean="0">
                <a:solidFill>
                  <a:srgbClr val="FFC000"/>
                </a:solidFill>
              </a:rPr>
              <a:t>https</a:t>
            </a:r>
            <a:r>
              <a:rPr lang="en-US" sz="2400" dirty="0">
                <a:solidFill>
                  <a:srgbClr val="FFC000"/>
                </a:solidFill>
              </a:rPr>
              <a:t>://orcid.org</a:t>
            </a:r>
            <a:r>
              <a:rPr lang="en-US" sz="2400" dirty="0" smtClean="0">
                <a:solidFill>
                  <a:srgbClr val="FFC000"/>
                </a:solidFill>
              </a:rPr>
              <a:t>/ </a:t>
            </a:r>
            <a:endParaRPr lang="en-US" sz="2400" dirty="0">
              <a:solidFill>
                <a:srgbClr val="FFC000"/>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94928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Entering publication data into GOAT</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8227" y="1835753"/>
            <a:ext cx="9070042" cy="4702380"/>
          </a:xfrm>
          <a:prstGeom prst="rect">
            <a:avLst/>
          </a:prstGeom>
        </p:spPr>
      </p:pic>
      <p:sp>
        <p:nvSpPr>
          <p:cNvPr id="4" name="Rectangle 3"/>
          <p:cNvSpPr/>
          <p:nvPr/>
        </p:nvSpPr>
        <p:spPr>
          <a:xfrm>
            <a:off x="2522211" y="1885285"/>
            <a:ext cx="1060174" cy="29154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984474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Entering gene information in GOAT</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59209" y="1471068"/>
            <a:ext cx="8153514" cy="5174002"/>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642256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1</a:t>
            </a:r>
            <a:endParaRPr lang="en-US" b="1" dirty="0"/>
          </a:p>
        </p:txBody>
      </p:sp>
      <p:sp>
        <p:nvSpPr>
          <p:cNvPr id="3" name="Content Placeholder 2"/>
          <p:cNvSpPr>
            <a:spLocks noGrp="1"/>
          </p:cNvSpPr>
          <p:nvPr>
            <p:ph idx="1"/>
          </p:nvPr>
        </p:nvSpPr>
        <p:spPr>
          <a:xfrm>
            <a:off x="2008900" y="3606459"/>
            <a:ext cx="7796540" cy="2355517"/>
          </a:xfrm>
        </p:spPr>
        <p:txBody>
          <a:bodyPr anchor="t">
            <a:normAutofit/>
          </a:bodyPr>
          <a:lstStyle/>
          <a:p>
            <a:pPr marL="0" indent="0">
              <a:buNone/>
            </a:pPr>
            <a:r>
              <a:rPr lang="en-US" dirty="0" smtClean="0"/>
              <a:t>Based on the title we can assume that the paper includes experiments that demonstrate function (E3 ligase), process (something about eliminating misfolded proteins) and localization (cytoplasm).</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52194" y="1556148"/>
            <a:ext cx="8109953" cy="1189724"/>
          </a:xfrm>
          <a:prstGeom prst="rect">
            <a:avLst/>
          </a:prstGeom>
        </p:spPr>
      </p:pic>
      <p:sp>
        <p:nvSpPr>
          <p:cNvPr id="6" name="TextBox 5"/>
          <p:cNvSpPr txBox="1"/>
          <p:nvPr/>
        </p:nvSpPr>
        <p:spPr>
          <a:xfrm>
            <a:off x="1760943" y="2745872"/>
            <a:ext cx="5919537" cy="646331"/>
          </a:xfrm>
          <a:prstGeom prst="rect">
            <a:avLst/>
          </a:prstGeom>
          <a:noFill/>
        </p:spPr>
        <p:txBody>
          <a:bodyPr wrap="square" rtlCol="0">
            <a:spAutoFit/>
          </a:bodyPr>
          <a:lstStyle/>
          <a:p>
            <a:r>
              <a:rPr lang="pl-PL" dirty="0" err="1"/>
              <a:t>www.pnas.org</a:t>
            </a:r>
            <a:r>
              <a:rPr lang="pl-PL" dirty="0"/>
              <a:t>/</a:t>
            </a:r>
            <a:r>
              <a:rPr lang="pl-PL" dirty="0" err="1"/>
              <a:t>cgi</a:t>
            </a:r>
            <a:r>
              <a:rPr lang="pl-PL" dirty="0"/>
              <a:t>/doi/10.1073/pnas.1713574114 </a:t>
            </a:r>
          </a:p>
          <a:p>
            <a:endParaRPr lang="en-US" dirty="0"/>
          </a:p>
        </p:txBody>
      </p:sp>
    </p:spTree>
    <p:extLst>
      <p:ext uri="{BB962C8B-B14F-4D97-AF65-F5344CB8AC3E}">
        <p14:creationId xmlns:p14="http://schemas.microsoft.com/office/powerpoint/2010/main" val="16910224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256" y="808056"/>
            <a:ext cx="8784883" cy="1077229"/>
          </a:xfrm>
        </p:spPr>
        <p:txBody>
          <a:bodyPr/>
          <a:lstStyle/>
          <a:p>
            <a:r>
              <a:rPr lang="en-US" b="1" dirty="0" smtClean="0"/>
              <a:t>First add the article and gene information</a:t>
            </a:r>
            <a:endParaRPr lang="en-US" b="1"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77943" y="1885285"/>
            <a:ext cx="8352735" cy="4653786"/>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Right Arrow Callout 4"/>
          <p:cNvSpPr/>
          <p:nvPr/>
        </p:nvSpPr>
        <p:spPr>
          <a:xfrm>
            <a:off x="2332383" y="2901637"/>
            <a:ext cx="2917421" cy="457200"/>
          </a:xfrm>
          <a:prstGeom prst="rightArrowCallou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Info to verify this is the correct paper</a:t>
            </a:r>
            <a:endParaRPr lang="en-US" sz="1200" dirty="0">
              <a:solidFill>
                <a:schemeClr val="bg1"/>
              </a:solidFill>
            </a:endParaRPr>
          </a:p>
        </p:txBody>
      </p:sp>
      <p:sp>
        <p:nvSpPr>
          <p:cNvPr id="6" name="Right Arrow Callout 5"/>
          <p:cNvSpPr/>
          <p:nvPr/>
        </p:nvSpPr>
        <p:spPr>
          <a:xfrm>
            <a:off x="3260276" y="5532194"/>
            <a:ext cx="2917421" cy="608946"/>
          </a:xfrm>
          <a:prstGeom prst="rightArrowCallou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Add all the genes from the article that </a:t>
            </a:r>
            <a:r>
              <a:rPr lang="en-US" sz="1200" smtClean="0">
                <a:solidFill>
                  <a:schemeClr val="bg1"/>
                </a:solidFill>
              </a:rPr>
              <a:t>you will annotate</a:t>
            </a:r>
            <a:endParaRPr lang="en-US" sz="1200" dirty="0">
              <a:solidFill>
                <a:schemeClr val="bg1"/>
              </a:solidFill>
            </a:endParaRPr>
          </a:p>
        </p:txBody>
      </p:sp>
    </p:spTree>
    <p:extLst>
      <p:ext uri="{BB962C8B-B14F-4D97-AF65-F5344CB8AC3E}">
        <p14:creationId xmlns:p14="http://schemas.microsoft.com/office/powerpoint/2010/main" val="5286923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744" y="808056"/>
            <a:ext cx="10167256" cy="1077229"/>
          </a:xfrm>
        </p:spPr>
        <p:txBody>
          <a:bodyPr/>
          <a:lstStyle/>
          <a:p>
            <a:r>
              <a:rPr lang="en-US" b="1" dirty="0" smtClean="0"/>
              <a:t>Molecular Function/Biological Role Assay- Fig 2</a:t>
            </a:r>
            <a:endParaRPr lang="en-US" b="1" dirty="0"/>
          </a:p>
        </p:txBody>
      </p:sp>
      <p:grpSp>
        <p:nvGrpSpPr>
          <p:cNvPr id="7" name="Group 6"/>
          <p:cNvGrpSpPr/>
          <p:nvPr/>
        </p:nvGrpSpPr>
        <p:grpSpPr>
          <a:xfrm>
            <a:off x="3204752" y="2240048"/>
            <a:ext cx="4775200" cy="2819400"/>
            <a:chOff x="3204752" y="2240048"/>
            <a:chExt cx="4775200" cy="281940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04752" y="2240048"/>
              <a:ext cx="4775200" cy="2819400"/>
            </a:xfrm>
            <a:prstGeom prst="rect">
              <a:avLst/>
            </a:prstGeom>
          </p:spPr>
        </p:pic>
        <p:sp>
          <p:nvSpPr>
            <p:cNvPr id="6" name="Rectangle 5"/>
            <p:cNvSpPr/>
            <p:nvPr/>
          </p:nvSpPr>
          <p:spPr>
            <a:xfrm>
              <a:off x="7567863" y="2350337"/>
              <a:ext cx="412089" cy="1515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2228851" y="5414211"/>
            <a:ext cx="7086600" cy="1200329"/>
          </a:xfrm>
          <a:prstGeom prst="rect">
            <a:avLst/>
          </a:prstGeom>
          <a:noFill/>
        </p:spPr>
        <p:txBody>
          <a:bodyPr wrap="square" rtlCol="0">
            <a:spAutoFit/>
          </a:bodyPr>
          <a:lstStyle/>
          <a:p>
            <a:r>
              <a:rPr lang="en-US" dirty="0" smtClean="0"/>
              <a:t>Based on this figure/experiment: What can we say about the function of  MPSR1, aka </a:t>
            </a:r>
            <a:r>
              <a:rPr lang="is-IS" dirty="0" smtClean="0"/>
              <a:t>At1g26800 (AGI Identifier) or </a:t>
            </a:r>
            <a:r>
              <a:rPr lang="en-US" dirty="0" smtClean="0"/>
              <a:t>Q9LQX2  (</a:t>
            </a:r>
            <a:r>
              <a:rPr lang="en-US" dirty="0" err="1" smtClean="0"/>
              <a:t>UniProt</a:t>
            </a:r>
            <a:r>
              <a:rPr lang="en-US" dirty="0" smtClean="0"/>
              <a:t> ID)?</a:t>
            </a:r>
            <a:endParaRPr lang="en-US" dirty="0"/>
          </a:p>
          <a:p>
            <a:endParaRPr lang="en-US" dirty="0"/>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86329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815773" y="1639973"/>
            <a:ext cx="4775200" cy="2819400"/>
            <a:chOff x="3204752" y="2240048"/>
            <a:chExt cx="4775200" cy="281940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04752" y="2240048"/>
              <a:ext cx="4775200" cy="2819400"/>
            </a:xfrm>
            <a:prstGeom prst="rect">
              <a:avLst/>
            </a:prstGeom>
          </p:spPr>
        </p:pic>
        <p:sp>
          <p:nvSpPr>
            <p:cNvPr id="6" name="Rectangle 5"/>
            <p:cNvSpPr/>
            <p:nvPr/>
          </p:nvSpPr>
          <p:spPr>
            <a:xfrm>
              <a:off x="7567863" y="2350337"/>
              <a:ext cx="412089" cy="1515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71152" y="4569662"/>
            <a:ext cx="9415463" cy="2008519"/>
          </a:xfrm>
          <a:prstGeom prst="rect">
            <a:avLst/>
          </a:prstGeom>
        </p:spPr>
      </p:pic>
      <p:pic>
        <p:nvPicPr>
          <p:cNvPr id="8" name="Picture 2" descr="O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58263" y="4714874"/>
            <a:ext cx="688143" cy="688143"/>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itle 1"/>
          <p:cNvSpPr>
            <a:spLocks noGrp="1"/>
          </p:cNvSpPr>
          <p:nvPr>
            <p:ph type="title"/>
          </p:nvPr>
        </p:nvSpPr>
        <p:spPr>
          <a:xfrm>
            <a:off x="881744" y="808056"/>
            <a:ext cx="10167256" cy="1077229"/>
          </a:xfrm>
        </p:spPr>
        <p:txBody>
          <a:bodyPr/>
          <a:lstStyle/>
          <a:p>
            <a:r>
              <a:rPr lang="en-US" b="1" dirty="0" smtClean="0"/>
              <a:t>Molecular Function/Biological Role Assay- Fig 2</a:t>
            </a:r>
            <a:endParaRPr lang="en-US" b="1" dirty="0"/>
          </a:p>
        </p:txBody>
      </p:sp>
    </p:spTree>
    <p:extLst>
      <p:ext uri="{BB962C8B-B14F-4D97-AF65-F5344CB8AC3E}">
        <p14:creationId xmlns:p14="http://schemas.microsoft.com/office/powerpoint/2010/main" val="1415567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Adding Molecular Function</a:t>
            </a:r>
            <a:endParaRPr lang="en-US" b="1"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7" name="Group 6"/>
          <p:cNvGrpSpPr/>
          <p:nvPr/>
        </p:nvGrpSpPr>
        <p:grpSpPr>
          <a:xfrm>
            <a:off x="2195825" y="1469598"/>
            <a:ext cx="8189843" cy="4671542"/>
            <a:chOff x="2380296" y="1757487"/>
            <a:chExt cx="8189843" cy="4671542"/>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80296" y="1757487"/>
              <a:ext cx="8189843" cy="46715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25060" y="1797243"/>
              <a:ext cx="1580596" cy="632239"/>
            </a:xfrm>
            <a:prstGeom prst="rect">
              <a:avLst/>
            </a:prstGeom>
          </p:spPr>
        </p:pic>
      </p:grpSp>
      <p:sp>
        <p:nvSpPr>
          <p:cNvPr id="5" name="Right Arrow Callout 4"/>
          <p:cNvSpPr/>
          <p:nvPr/>
        </p:nvSpPr>
        <p:spPr>
          <a:xfrm>
            <a:off x="2611808" y="5458653"/>
            <a:ext cx="2125363" cy="457200"/>
          </a:xfrm>
          <a:prstGeom prst="rightArrowCallou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Click to add more annotations</a:t>
            </a:r>
            <a:r>
              <a:rPr lang="mr-IN" sz="1200" dirty="0" smtClean="0">
                <a:solidFill>
                  <a:schemeClr val="bg1"/>
                </a:solidFill>
              </a:rPr>
              <a:t>…</a:t>
            </a:r>
            <a:endParaRPr lang="en-US" sz="1200" dirty="0">
              <a:solidFill>
                <a:schemeClr val="bg1"/>
              </a:solidFill>
            </a:endParaRPr>
          </a:p>
        </p:txBody>
      </p:sp>
    </p:spTree>
    <p:extLst>
      <p:ext uri="{BB962C8B-B14F-4D97-AF65-F5344CB8AC3E}">
        <p14:creationId xmlns:p14="http://schemas.microsoft.com/office/powerpoint/2010/main" val="19726622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815773" y="1639973"/>
            <a:ext cx="4775200" cy="2819400"/>
            <a:chOff x="3204752" y="2240048"/>
            <a:chExt cx="4775200" cy="281940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04752" y="2240048"/>
              <a:ext cx="4775200" cy="2819400"/>
            </a:xfrm>
            <a:prstGeom prst="rect">
              <a:avLst/>
            </a:prstGeom>
          </p:spPr>
        </p:pic>
        <p:sp>
          <p:nvSpPr>
            <p:cNvPr id="6" name="Rectangle 5"/>
            <p:cNvSpPr/>
            <p:nvPr/>
          </p:nvSpPr>
          <p:spPr>
            <a:xfrm>
              <a:off x="7567863" y="2350337"/>
              <a:ext cx="412089" cy="1515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43039" y="4543428"/>
            <a:ext cx="8872538" cy="2019436"/>
          </a:xfrm>
          <a:prstGeom prst="rect">
            <a:avLst/>
          </a:prstGeom>
        </p:spPr>
      </p:pic>
      <p:pic>
        <p:nvPicPr>
          <p:cNvPr id="1026" name="Picture 2" descr="O logo"/>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815263" y="4757736"/>
            <a:ext cx="688143" cy="688143"/>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itle 1"/>
          <p:cNvSpPr>
            <a:spLocks noGrp="1"/>
          </p:cNvSpPr>
          <p:nvPr>
            <p:ph type="title"/>
          </p:nvPr>
        </p:nvSpPr>
        <p:spPr>
          <a:xfrm>
            <a:off x="881744" y="808056"/>
            <a:ext cx="10167256" cy="1077229"/>
          </a:xfrm>
        </p:spPr>
        <p:txBody>
          <a:bodyPr/>
          <a:lstStyle/>
          <a:p>
            <a:r>
              <a:rPr lang="en-US" b="1" dirty="0" smtClean="0"/>
              <a:t>Molecular Function/Biological Role Assay- Fig 2</a:t>
            </a:r>
            <a:endParaRPr lang="en-US" b="1" dirty="0"/>
          </a:p>
        </p:txBody>
      </p:sp>
    </p:spTree>
    <p:extLst>
      <p:ext uri="{BB962C8B-B14F-4D97-AF65-F5344CB8AC3E}">
        <p14:creationId xmlns:p14="http://schemas.microsoft.com/office/powerpoint/2010/main" val="1431916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a:t>
            </a:r>
            <a:endParaRPr lang="en-US" dirty="0"/>
          </a:p>
        </p:txBody>
      </p:sp>
      <p:sp>
        <p:nvSpPr>
          <p:cNvPr id="3" name="Content Placeholder 2"/>
          <p:cNvSpPr>
            <a:spLocks noGrp="1"/>
          </p:cNvSpPr>
          <p:nvPr>
            <p:ph idx="1"/>
          </p:nvPr>
        </p:nvSpPr>
        <p:spPr/>
        <p:txBody>
          <a:bodyPr/>
          <a:lstStyle/>
          <a:p>
            <a:r>
              <a:rPr lang="en-US" dirty="0" smtClean="0"/>
              <a:t>PhDs </a:t>
            </a:r>
            <a:r>
              <a:rPr lang="en-US" dirty="0"/>
              <a:t>in biological sciences</a:t>
            </a:r>
          </a:p>
          <a:p>
            <a:r>
              <a:rPr lang="en-US" b="1" dirty="0"/>
              <a:t>Tanya Berardini: </a:t>
            </a:r>
            <a:r>
              <a:rPr lang="en-US" dirty="0"/>
              <a:t>annotation of gene function, development of controlled vocabularies, community support and engagement</a:t>
            </a:r>
          </a:p>
          <a:p>
            <a:r>
              <a:rPr lang="en-US" b="1" dirty="0"/>
              <a:t>Moni Munoz-Torres: </a:t>
            </a:r>
            <a:r>
              <a:rPr lang="en-US" dirty="0"/>
              <a:t>genome curation, </a:t>
            </a:r>
            <a:r>
              <a:rPr lang="en-US" dirty="0" smtClean="0"/>
              <a:t>structural </a:t>
            </a:r>
            <a:r>
              <a:rPr lang="en-US" dirty="0"/>
              <a:t>annotation, </a:t>
            </a:r>
            <a:r>
              <a:rPr lang="en-US" dirty="0" smtClean="0"/>
              <a:t>curation software development</a:t>
            </a:r>
            <a:endParaRPr lang="en-US" dirty="0"/>
          </a:p>
          <a:p>
            <a:r>
              <a:rPr lang="en-US" b="1" dirty="0"/>
              <a:t>Leonore Reiser: </a:t>
            </a:r>
            <a:r>
              <a:rPr lang="en-US" dirty="0"/>
              <a:t>gene function annotation, genome data </a:t>
            </a:r>
            <a:r>
              <a:rPr lang="en-US" dirty="0" smtClean="0"/>
              <a:t>curation</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996898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Biological Process</a:t>
            </a:r>
            <a:endParaRPr lang="en-US" b="1"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33600" y="2049670"/>
            <a:ext cx="7924800" cy="4203700"/>
          </a:xfrm>
          <a:prstGeom prst="rect">
            <a:avLst/>
          </a:prstGeom>
        </p:spPr>
      </p:pic>
    </p:spTree>
    <p:extLst>
      <p:ext uri="{BB962C8B-B14F-4D97-AF65-F5344CB8AC3E}">
        <p14:creationId xmlns:p14="http://schemas.microsoft.com/office/powerpoint/2010/main" val="15574463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Subcellular Localization Assay </a:t>
            </a:r>
            <a:r>
              <a:rPr lang="mr-IN" b="1" dirty="0" smtClean="0"/>
              <a:t>–</a:t>
            </a:r>
            <a:r>
              <a:rPr lang="en-US" b="1" dirty="0" smtClean="0"/>
              <a:t>Fig 5</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1808" y="1686947"/>
            <a:ext cx="6283158" cy="4749947"/>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363794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Subcellular Localization Assay </a:t>
            </a:r>
            <a:r>
              <a:rPr lang="mr-IN" b="1" dirty="0" smtClean="0"/>
              <a:t>–</a:t>
            </a:r>
            <a:r>
              <a:rPr lang="en-US" b="1" dirty="0" smtClean="0"/>
              <a:t>Fig 5</a:t>
            </a:r>
            <a:endParaRPr lang="en-US" b="1" dirty="0"/>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1808" y="1686947"/>
            <a:ext cx="6283158" cy="47499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68410" y="3815038"/>
            <a:ext cx="5445125" cy="2800073"/>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ight Arrow Callout 6"/>
          <p:cNvSpPr/>
          <p:nvPr/>
        </p:nvSpPr>
        <p:spPr>
          <a:xfrm>
            <a:off x="3628024" y="6208294"/>
            <a:ext cx="2125363" cy="457200"/>
          </a:xfrm>
          <a:prstGeom prst="rightArrowCallou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bg1"/>
                </a:solidFill>
              </a:rPr>
              <a:t>most </a:t>
            </a:r>
            <a:r>
              <a:rPr lang="en-US" sz="1200" dirty="0" smtClean="0">
                <a:solidFill>
                  <a:schemeClr val="bg1"/>
                </a:solidFill>
              </a:rPr>
              <a:t>granular</a:t>
            </a:r>
            <a:r>
              <a:rPr lang="mr-IN" sz="1200" dirty="0" smtClean="0">
                <a:solidFill>
                  <a:schemeClr val="bg1"/>
                </a:solidFill>
              </a:rPr>
              <a:t>…</a:t>
            </a:r>
            <a:endParaRPr lang="en-US" sz="1200" dirty="0">
              <a:solidFill>
                <a:schemeClr val="bg1"/>
              </a:solidFill>
            </a:endParaRPr>
          </a:p>
        </p:txBody>
      </p:sp>
    </p:spTree>
    <p:extLst>
      <p:ext uri="{BB962C8B-B14F-4D97-AF65-F5344CB8AC3E}">
        <p14:creationId xmlns:p14="http://schemas.microsoft.com/office/powerpoint/2010/main" val="19578117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Subcellular Localization Assay </a:t>
            </a:r>
            <a:r>
              <a:rPr lang="mr-IN" b="1" dirty="0" smtClean="0"/>
              <a:t>–</a:t>
            </a:r>
            <a:r>
              <a:rPr lang="en-US" b="1" dirty="0" smtClean="0"/>
              <a:t>Fig 5</a:t>
            </a:r>
            <a:endParaRPr lang="en-US" b="1"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283778" y="1985199"/>
            <a:ext cx="6231283" cy="3733114"/>
          </a:xfrm>
          <a:prstGeom prst="rect">
            <a:avLst/>
          </a:prstGeom>
        </p:spPr>
      </p:pic>
    </p:spTree>
    <p:extLst>
      <p:ext uri="{BB962C8B-B14F-4D97-AF65-F5344CB8AC3E}">
        <p14:creationId xmlns:p14="http://schemas.microsoft.com/office/powerpoint/2010/main" val="10240125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2</a:t>
            </a:r>
            <a:endParaRPr lang="en-US" b="1" dirty="0"/>
          </a:p>
        </p:txBody>
      </p:sp>
      <p:sp>
        <p:nvSpPr>
          <p:cNvPr id="3" name="Content Placeholder 2"/>
          <p:cNvSpPr>
            <a:spLocks noGrp="1"/>
          </p:cNvSpPr>
          <p:nvPr>
            <p:ph idx="1"/>
          </p:nvPr>
        </p:nvSpPr>
        <p:spPr/>
        <p:txBody>
          <a:bodyPr/>
          <a:lstStyle/>
          <a:p>
            <a:r>
              <a:rPr lang="en-US" dirty="0" smtClean="0"/>
              <a:t>Paper </a:t>
            </a:r>
            <a:r>
              <a:rPr lang="en-US" dirty="0"/>
              <a:t>with some IGI data (double mutant), figure with interacting genes</a:t>
            </a:r>
          </a:p>
          <a:p>
            <a:r>
              <a:rPr lang="en-US" dirty="0"/>
              <a:t>People work independently on their own for 5-7 mins, discuss results</a:t>
            </a:r>
          </a:p>
          <a:p>
            <a:pPr lvl="1"/>
            <a:r>
              <a:rPr lang="en-US" dirty="0"/>
              <a:t>Now that you know the steps, go through it yourself and decide most appropriate </a:t>
            </a:r>
            <a:r>
              <a:rPr lang="en-US" dirty="0" smtClean="0"/>
              <a:t>term.</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155310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3482" y="867254"/>
            <a:ext cx="5700655" cy="5876446"/>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134961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12071" y="1812775"/>
            <a:ext cx="7488340" cy="466151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Rectangle 1"/>
          <p:cNvSpPr/>
          <p:nvPr/>
        </p:nvSpPr>
        <p:spPr>
          <a:xfrm>
            <a:off x="6629400" y="1888958"/>
            <a:ext cx="2383972" cy="163206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2517887" y="811729"/>
            <a:ext cx="7958331" cy="1077229"/>
          </a:xfrm>
        </p:spPr>
        <p:txBody>
          <a:bodyPr/>
          <a:lstStyle/>
          <a:p>
            <a:r>
              <a:rPr lang="en-US" b="1" dirty="0" smtClean="0"/>
              <a:t>Case Study: Process inference based on genetic interaction (IGI)</a:t>
            </a:r>
            <a:endParaRPr lang="en-US" b="1" dirty="0"/>
          </a:p>
        </p:txBody>
      </p:sp>
    </p:spTree>
    <p:extLst>
      <p:ext uri="{BB962C8B-B14F-4D97-AF65-F5344CB8AC3E}">
        <p14:creationId xmlns:p14="http://schemas.microsoft.com/office/powerpoint/2010/main" val="17166882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itle 2"/>
          <p:cNvSpPr>
            <a:spLocks noGrp="1"/>
          </p:cNvSpPr>
          <p:nvPr>
            <p:ph type="title"/>
          </p:nvPr>
        </p:nvSpPr>
        <p:spPr>
          <a:xfrm>
            <a:off x="2517887" y="811729"/>
            <a:ext cx="7958331" cy="1077229"/>
          </a:xfrm>
        </p:spPr>
        <p:txBody>
          <a:bodyPr/>
          <a:lstStyle/>
          <a:p>
            <a:r>
              <a:rPr lang="en-US" b="1" dirty="0" smtClean="0"/>
              <a:t>Case Study: Process inference based on genetic interaction (IGI)</a:t>
            </a:r>
            <a:endParaRPr lang="en-US" b="1" dirty="0"/>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69126" y="2002718"/>
            <a:ext cx="5455851" cy="4532290"/>
          </a:xfrm>
          <a:prstGeom prst="rect">
            <a:avLst/>
          </a:prstGeom>
        </p:spPr>
      </p:pic>
      <p:sp>
        <p:nvSpPr>
          <p:cNvPr id="7" name="Right Arrow Callout 6"/>
          <p:cNvSpPr/>
          <p:nvPr/>
        </p:nvSpPr>
        <p:spPr>
          <a:xfrm>
            <a:off x="2730843" y="4917989"/>
            <a:ext cx="2125363" cy="457200"/>
          </a:xfrm>
          <a:prstGeom prst="rightArrowCallou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solidFill>
                  <a:schemeClr val="bg1"/>
                </a:solidFill>
              </a:rPr>
              <a:t>other mutated gene</a:t>
            </a:r>
            <a:endParaRPr lang="en-US" sz="1200">
              <a:solidFill>
                <a:schemeClr val="bg1"/>
              </a:solidFill>
            </a:endParaRPr>
          </a:p>
        </p:txBody>
      </p:sp>
      <p:sp>
        <p:nvSpPr>
          <p:cNvPr id="8" name="Right Arrow Callout 7"/>
          <p:cNvSpPr/>
          <p:nvPr/>
        </p:nvSpPr>
        <p:spPr>
          <a:xfrm>
            <a:off x="4181956" y="5483755"/>
            <a:ext cx="2125363" cy="457200"/>
          </a:xfrm>
          <a:prstGeom prst="rightArrowCallou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even more </a:t>
            </a:r>
            <a:r>
              <a:rPr lang="mr-IN" sz="1200" dirty="0" smtClean="0">
                <a:solidFill>
                  <a:schemeClr val="bg1"/>
                </a:solidFill>
              </a:rPr>
              <a:t>…</a:t>
            </a:r>
            <a:endParaRPr lang="en-US" sz="1200" dirty="0">
              <a:solidFill>
                <a:schemeClr val="bg1"/>
              </a:solidFill>
            </a:endParaRPr>
          </a:p>
        </p:txBody>
      </p:sp>
    </p:spTree>
    <p:extLst>
      <p:ext uri="{BB962C8B-B14F-4D97-AF65-F5344CB8AC3E}">
        <p14:creationId xmlns:p14="http://schemas.microsoft.com/office/powerpoint/2010/main" val="93408156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12071" y="1812775"/>
            <a:ext cx="7488340" cy="2911625"/>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itle 2"/>
          <p:cNvSpPr>
            <a:spLocks noGrp="1"/>
          </p:cNvSpPr>
          <p:nvPr>
            <p:ph type="title"/>
          </p:nvPr>
        </p:nvSpPr>
        <p:spPr>
          <a:xfrm>
            <a:off x="2517887" y="811729"/>
            <a:ext cx="7958331" cy="1077229"/>
          </a:xfrm>
        </p:spPr>
        <p:txBody>
          <a:bodyPr/>
          <a:lstStyle/>
          <a:p>
            <a:r>
              <a:rPr lang="en-US" b="1" dirty="0" smtClean="0"/>
              <a:t>Case </a:t>
            </a:r>
            <a:r>
              <a:rPr lang="en-US" b="1" err="1" smtClean="0"/>
              <a:t>Study</a:t>
            </a:r>
            <a:r>
              <a:rPr lang="en-US" b="1" smtClean="0"/>
              <a:t>: Process </a:t>
            </a:r>
            <a:r>
              <a:rPr lang="en-US" b="1" dirty="0" smtClean="0"/>
              <a:t>inference based on genetic interaction (IGI)</a:t>
            </a:r>
            <a:endParaRPr lang="en-US" b="1" dirty="0"/>
          </a:p>
        </p:txBody>
      </p:sp>
      <p:sp>
        <p:nvSpPr>
          <p:cNvPr id="4" name="TextBox 3"/>
          <p:cNvSpPr txBox="1"/>
          <p:nvPr/>
        </p:nvSpPr>
        <p:spPr>
          <a:xfrm>
            <a:off x="1571626" y="4829730"/>
            <a:ext cx="6429965" cy="369332"/>
          </a:xfrm>
          <a:prstGeom prst="rect">
            <a:avLst/>
          </a:prstGeom>
          <a:noFill/>
        </p:spPr>
        <p:txBody>
          <a:bodyPr wrap="none" rtlCol="0">
            <a:spAutoFit/>
          </a:bodyPr>
          <a:lstStyle/>
          <a:p>
            <a:r>
              <a:rPr lang="en-US" dirty="0" smtClean="0"/>
              <a:t>IGI annotations require specification of the interacting partner</a:t>
            </a:r>
            <a:endParaRPr lang="en-US" dirty="0"/>
          </a:p>
        </p:txBody>
      </p:sp>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76325" y="5304392"/>
            <a:ext cx="9740900" cy="1354137"/>
          </a:xfrm>
          <a:prstGeom prst="rect">
            <a:avLst/>
          </a:prstGeom>
        </p:spPr>
      </p:pic>
      <p:sp>
        <p:nvSpPr>
          <p:cNvPr id="8" name="Rectangle 7"/>
          <p:cNvSpPr/>
          <p:nvPr/>
        </p:nvSpPr>
        <p:spPr>
          <a:xfrm>
            <a:off x="6629400" y="1888958"/>
            <a:ext cx="2383972" cy="163206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498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74758" y="2342396"/>
            <a:ext cx="8163323" cy="2810371"/>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Rectangle 1"/>
          <p:cNvSpPr/>
          <p:nvPr/>
        </p:nvSpPr>
        <p:spPr>
          <a:xfrm>
            <a:off x="2973781" y="2526631"/>
            <a:ext cx="4016566" cy="24303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a:t>
            </a:r>
            <a:endParaRPr lang="en-US" dirty="0"/>
          </a:p>
        </p:txBody>
      </p:sp>
      <p:sp>
        <p:nvSpPr>
          <p:cNvPr id="3" name="Title 2"/>
          <p:cNvSpPr>
            <a:spLocks noGrp="1"/>
          </p:cNvSpPr>
          <p:nvPr>
            <p:ph type="title"/>
          </p:nvPr>
        </p:nvSpPr>
        <p:spPr>
          <a:xfrm>
            <a:off x="1393372" y="808056"/>
            <a:ext cx="9176768" cy="1077229"/>
          </a:xfrm>
        </p:spPr>
        <p:txBody>
          <a:bodyPr/>
          <a:lstStyle/>
          <a:p>
            <a:r>
              <a:rPr lang="en-US" b="1" dirty="0" smtClean="0"/>
              <a:t>Case Study: How GO treats </a:t>
            </a:r>
            <a:br>
              <a:rPr lang="en-US" b="1" dirty="0" smtClean="0"/>
            </a:br>
            <a:r>
              <a:rPr lang="en-US" b="1" dirty="0" smtClean="0"/>
              <a:t>protein-protein interactions</a:t>
            </a:r>
            <a:endParaRPr lang="en-US" b="1" dirty="0"/>
          </a:p>
        </p:txBody>
      </p:sp>
    </p:spTree>
    <p:extLst>
      <p:ext uri="{BB962C8B-B14F-4D97-AF65-F5344CB8AC3E}">
        <p14:creationId xmlns:p14="http://schemas.microsoft.com/office/powerpoint/2010/main" val="393964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Phoenix Bioinformatics</a:t>
            </a:r>
            <a:endParaRPr lang="en-US" dirty="0"/>
          </a:p>
        </p:txBody>
      </p:sp>
      <p:sp>
        <p:nvSpPr>
          <p:cNvPr id="3" name="Content Placeholder 2"/>
          <p:cNvSpPr>
            <a:spLocks noGrp="1"/>
          </p:cNvSpPr>
          <p:nvPr>
            <p:ph idx="1"/>
          </p:nvPr>
        </p:nvSpPr>
        <p:spPr/>
        <p:txBody>
          <a:bodyPr/>
          <a:lstStyle/>
          <a:p>
            <a:r>
              <a:rPr lang="en-US" dirty="0" smtClean="0"/>
              <a:t>Non-profit </a:t>
            </a:r>
            <a:r>
              <a:rPr lang="en-US" dirty="0"/>
              <a:t>organization founded in 2013</a:t>
            </a:r>
          </a:p>
          <a:p>
            <a:r>
              <a:rPr lang="en-US" dirty="0"/>
              <a:t>Mission:</a:t>
            </a:r>
          </a:p>
          <a:p>
            <a:pPr lvl="1"/>
            <a:r>
              <a:rPr lang="en-US" dirty="0" smtClean="0"/>
              <a:t>integrate, organize, and share data</a:t>
            </a:r>
          </a:p>
          <a:p>
            <a:pPr lvl="1"/>
            <a:r>
              <a:rPr lang="en-US" dirty="0" smtClean="0"/>
              <a:t>promote data resource sustainability</a:t>
            </a:r>
          </a:p>
          <a:p>
            <a:pPr lvl="1"/>
            <a:r>
              <a:rPr lang="en-US" dirty="0" smtClean="0"/>
              <a:t>foster interaction and collaboration among scientists</a:t>
            </a:r>
          </a:p>
          <a:p>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97601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74758" y="2342396"/>
            <a:ext cx="8163323" cy="2810371"/>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Rectangle 1"/>
          <p:cNvSpPr/>
          <p:nvPr/>
        </p:nvSpPr>
        <p:spPr>
          <a:xfrm>
            <a:off x="2973781" y="2526631"/>
            <a:ext cx="4016566" cy="243038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a:t>
            </a:r>
            <a:endParaRPr lang="en-US" dirty="0"/>
          </a:p>
        </p:txBody>
      </p:sp>
      <p:sp>
        <p:nvSpPr>
          <p:cNvPr id="3" name="Title 2"/>
          <p:cNvSpPr>
            <a:spLocks noGrp="1"/>
          </p:cNvSpPr>
          <p:nvPr>
            <p:ph type="title"/>
          </p:nvPr>
        </p:nvSpPr>
        <p:spPr/>
        <p:txBody>
          <a:bodyPr/>
          <a:lstStyle/>
          <a:p>
            <a:r>
              <a:rPr lang="en-US" b="1" dirty="0"/>
              <a:t>Case Study: How GO treats </a:t>
            </a:r>
            <a:br>
              <a:rPr lang="en-US" b="1" dirty="0"/>
            </a:br>
            <a:r>
              <a:rPr lang="en-US" b="1" dirty="0"/>
              <a:t>protein-protein interactions</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73162" y="3724017"/>
            <a:ext cx="9690100" cy="2857500"/>
          </a:xfrm>
          <a:prstGeom prst="rect">
            <a:avLst/>
          </a:prstGeom>
        </p:spPr>
      </p:pic>
    </p:spTree>
    <p:extLst>
      <p:ext uri="{BB962C8B-B14F-4D97-AF65-F5344CB8AC3E}">
        <p14:creationId xmlns:p14="http://schemas.microsoft.com/office/powerpoint/2010/main" val="7222958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itle 2"/>
          <p:cNvSpPr>
            <a:spLocks noGrp="1"/>
          </p:cNvSpPr>
          <p:nvPr>
            <p:ph type="title"/>
          </p:nvPr>
        </p:nvSpPr>
        <p:spPr/>
        <p:txBody>
          <a:bodyPr/>
          <a:lstStyle/>
          <a:p>
            <a:r>
              <a:rPr lang="en-US" b="1" dirty="0"/>
              <a:t>Case Study: How GO treats </a:t>
            </a:r>
            <a:br>
              <a:rPr lang="en-US" b="1" dirty="0"/>
            </a:br>
            <a:r>
              <a:rPr lang="en-US" b="1" dirty="0"/>
              <a:t>protein-protein interactions</a:t>
            </a:r>
            <a:endParaRPr lang="en-US" dirty="0"/>
          </a:p>
        </p:txBody>
      </p:sp>
      <p:pic>
        <p:nvPicPr>
          <p:cNvPr id="2" name="Picture 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26702" y="2038729"/>
            <a:ext cx="4695961" cy="4133773"/>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29739" y="2007368"/>
            <a:ext cx="5110114" cy="4165134"/>
          </a:xfrm>
          <a:prstGeom prst="rect">
            <a:avLst/>
          </a:prstGeom>
        </p:spPr>
      </p:pic>
    </p:spTree>
    <p:extLst>
      <p:ext uri="{BB962C8B-B14F-4D97-AF65-F5344CB8AC3E}">
        <p14:creationId xmlns:p14="http://schemas.microsoft.com/office/powerpoint/2010/main" val="17499288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Exercise 3</a:t>
            </a:r>
            <a:endParaRPr lang="en-US" b="1" dirty="0"/>
          </a:p>
        </p:txBody>
      </p:sp>
      <p:sp>
        <p:nvSpPr>
          <p:cNvPr id="3" name="Content Placeholder 2"/>
          <p:cNvSpPr>
            <a:spLocks noGrp="1"/>
          </p:cNvSpPr>
          <p:nvPr>
            <p:ph idx="1"/>
          </p:nvPr>
        </p:nvSpPr>
        <p:spPr/>
        <p:txBody>
          <a:bodyPr/>
          <a:lstStyle/>
          <a:p>
            <a:r>
              <a:rPr lang="en-US" dirty="0" smtClean="0"/>
              <a:t>Assigned </a:t>
            </a:r>
            <a:r>
              <a:rPr lang="en-US" dirty="0"/>
              <a:t>papers with guidance</a:t>
            </a:r>
          </a:p>
          <a:p>
            <a:r>
              <a:rPr lang="en-US" dirty="0"/>
              <a:t>Bring your own paper</a:t>
            </a:r>
          </a:p>
          <a:p>
            <a:r>
              <a:rPr lang="en-US" dirty="0"/>
              <a:t>Phoenix staff to help as </a:t>
            </a:r>
            <a:r>
              <a:rPr lang="en-US" dirty="0" smtClean="0"/>
              <a:t>needed</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87259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To Keep in Mind</a:t>
            </a:r>
            <a:endParaRPr lang="en-US" b="1" dirty="0"/>
          </a:p>
        </p:txBody>
      </p:sp>
      <p:sp>
        <p:nvSpPr>
          <p:cNvPr id="3" name="Content Placeholder 2"/>
          <p:cNvSpPr>
            <a:spLocks noGrp="1"/>
          </p:cNvSpPr>
          <p:nvPr>
            <p:ph idx="1"/>
          </p:nvPr>
        </p:nvSpPr>
        <p:spPr/>
        <p:txBody>
          <a:bodyPr>
            <a:normAutofit/>
          </a:bodyPr>
          <a:lstStyle/>
          <a:p>
            <a:r>
              <a:rPr lang="en-US" sz="2400" dirty="0" smtClean="0"/>
              <a:t>When making functional annotations for genes</a:t>
            </a:r>
            <a:endParaRPr lang="en-US" sz="2400" dirty="0"/>
          </a:p>
          <a:p>
            <a:pPr lvl="1"/>
            <a:r>
              <a:rPr lang="en-US" sz="2000" dirty="0" smtClean="0"/>
              <a:t>Choose primary research articles, not reviews</a:t>
            </a:r>
          </a:p>
          <a:p>
            <a:pPr lvl="1"/>
            <a:r>
              <a:rPr lang="en-US" sz="2000" dirty="0" smtClean="0"/>
              <a:t>Verify </a:t>
            </a:r>
            <a:r>
              <a:rPr lang="en-US" sz="2000" dirty="0"/>
              <a:t>experimental </a:t>
            </a:r>
            <a:r>
              <a:rPr lang="en-US" sz="2000" dirty="0" smtClean="0"/>
              <a:t>design, organism, and results</a:t>
            </a:r>
            <a:endParaRPr lang="en-US" sz="2000" dirty="0"/>
          </a:p>
          <a:p>
            <a:pPr lvl="1"/>
            <a:r>
              <a:rPr lang="en-US" sz="2000" dirty="0"/>
              <a:t>Find the identifier for the </a:t>
            </a:r>
            <a:r>
              <a:rPr lang="en-US" sz="2000" dirty="0" smtClean="0"/>
              <a:t>gene(s) </a:t>
            </a:r>
            <a:r>
              <a:rPr lang="en-US" sz="2000" dirty="0"/>
              <a:t>in question in the paper</a:t>
            </a:r>
          </a:p>
          <a:p>
            <a:pPr lvl="1"/>
            <a:r>
              <a:rPr lang="en-US" sz="2000" dirty="0"/>
              <a:t>Look at the results section, </a:t>
            </a:r>
            <a:r>
              <a:rPr lang="en-US" sz="2000" dirty="0" smtClean="0"/>
              <a:t>aim for </a:t>
            </a:r>
            <a:r>
              <a:rPr lang="en-US" sz="2000" dirty="0"/>
              <a:t>the figures and </a:t>
            </a:r>
            <a:r>
              <a:rPr lang="en-US" sz="2000" dirty="0" smtClean="0"/>
              <a:t>tables</a:t>
            </a:r>
          </a:p>
          <a:p>
            <a:pPr lvl="1"/>
            <a:r>
              <a:rPr lang="en-US" sz="2000" dirty="0" smtClean="0"/>
              <a:t>Use the most granular terms possible</a:t>
            </a:r>
            <a:endParaRPr lang="en-US" sz="20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985213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 Keep in Mind</a:t>
            </a:r>
            <a:endParaRPr lang="en-US" b="1" dirty="0"/>
          </a:p>
        </p:txBody>
      </p:sp>
      <p:sp>
        <p:nvSpPr>
          <p:cNvPr id="3" name="Content Placeholder 2"/>
          <p:cNvSpPr>
            <a:spLocks noGrp="1"/>
          </p:cNvSpPr>
          <p:nvPr>
            <p:ph idx="1"/>
          </p:nvPr>
        </p:nvSpPr>
        <p:spPr/>
        <p:txBody>
          <a:bodyPr>
            <a:normAutofit fontScale="92500"/>
          </a:bodyPr>
          <a:lstStyle/>
          <a:p>
            <a:r>
              <a:rPr lang="en-US" sz="2600" dirty="0" smtClean="0"/>
              <a:t>When </a:t>
            </a:r>
            <a:r>
              <a:rPr lang="en-US" sz="2600" dirty="0"/>
              <a:t>writing papers</a:t>
            </a:r>
          </a:p>
          <a:p>
            <a:pPr lvl="1"/>
            <a:r>
              <a:rPr lang="en-US" sz="2200" dirty="0"/>
              <a:t>Clearly identify organism(s) and gene </a:t>
            </a:r>
            <a:r>
              <a:rPr lang="en-US" sz="2200" dirty="0" smtClean="0"/>
              <a:t>identifiers</a:t>
            </a:r>
          </a:p>
          <a:p>
            <a:pPr lvl="1"/>
            <a:r>
              <a:rPr lang="en-US" sz="2200" dirty="0"/>
              <a:t>Use existing gene nomenclature, otherwise check with your species database on naming </a:t>
            </a:r>
            <a:r>
              <a:rPr lang="en-US" sz="2200" dirty="0" smtClean="0"/>
              <a:t>conventions</a:t>
            </a:r>
          </a:p>
          <a:p>
            <a:pPr lvl="1"/>
            <a:r>
              <a:rPr lang="en-US" sz="2200" dirty="0" smtClean="0"/>
              <a:t>Identify versions of bioinformatics tools used as well as the versions of the data used in the analysis, if this applies</a:t>
            </a:r>
            <a:endParaRPr lang="en-US" sz="2200" dirty="0"/>
          </a:p>
          <a:p>
            <a:pPr lvl="1"/>
            <a:r>
              <a:rPr lang="en-US" sz="2200" dirty="0" smtClean="0"/>
              <a:t>Verify </a:t>
            </a:r>
            <a:r>
              <a:rPr lang="en-US" sz="2200" dirty="0"/>
              <a:t>information in reference databases- contact someone if there are errors/</a:t>
            </a:r>
            <a:r>
              <a:rPr lang="en-US" sz="2200" dirty="0" smtClean="0"/>
              <a:t>omissions</a:t>
            </a:r>
            <a:endParaRPr lang="en-US" sz="2200"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70975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2458" y="808056"/>
            <a:ext cx="8327682" cy="1077229"/>
          </a:xfrm>
        </p:spPr>
        <p:txBody>
          <a:bodyPr>
            <a:normAutofit/>
          </a:bodyPr>
          <a:lstStyle/>
          <a:p>
            <a:r>
              <a:rPr lang="en-US" b="1" dirty="0" smtClean="0"/>
              <a:t>Training Materials</a:t>
            </a:r>
            <a:endParaRPr lang="en-US" b="1" dirty="0"/>
          </a:p>
        </p:txBody>
      </p:sp>
      <p:sp>
        <p:nvSpPr>
          <p:cNvPr id="3" name="Content Placeholder 2"/>
          <p:cNvSpPr>
            <a:spLocks noGrp="1"/>
          </p:cNvSpPr>
          <p:nvPr>
            <p:ph idx="1"/>
          </p:nvPr>
        </p:nvSpPr>
        <p:spPr>
          <a:xfrm>
            <a:off x="2340429" y="2052116"/>
            <a:ext cx="8229710" cy="3997828"/>
          </a:xfrm>
        </p:spPr>
        <p:txBody>
          <a:bodyPr>
            <a:normAutofit/>
          </a:bodyPr>
          <a:lstStyle/>
          <a:p>
            <a:pPr marL="0" indent="0">
              <a:buNone/>
            </a:pPr>
            <a:r>
              <a:rPr lang="en-US" sz="3000" dirty="0"/>
              <a:t>Articles </a:t>
            </a:r>
            <a:r>
              <a:rPr lang="en-US" sz="3000" dirty="0" smtClean="0"/>
              <a:t>for annotation exercises and slides </a:t>
            </a:r>
            <a:r>
              <a:rPr lang="en-US" sz="3000" dirty="0"/>
              <a:t>from </a:t>
            </a:r>
            <a:r>
              <a:rPr lang="en-US" sz="3000" dirty="0" smtClean="0"/>
              <a:t>this presentation </a:t>
            </a:r>
            <a:r>
              <a:rPr lang="en-US" sz="3000" dirty="0"/>
              <a:t>can be found at: </a:t>
            </a:r>
            <a:endParaRPr lang="en-US" sz="3000" noProof="1" smtClean="0">
              <a:solidFill>
                <a:srgbClr val="FFC000"/>
              </a:solidFill>
            </a:endParaRPr>
          </a:p>
          <a:p>
            <a:pPr marL="0" indent="0">
              <a:buNone/>
            </a:pPr>
            <a:r>
              <a:rPr lang="en-US" sz="4400" b="1" noProof="1" smtClean="0">
                <a:solidFill>
                  <a:srgbClr val="FFC000"/>
                </a:solidFill>
              </a:rPr>
              <a:t>http</a:t>
            </a:r>
            <a:r>
              <a:rPr lang="en-US" sz="4400" b="1" noProof="1">
                <a:solidFill>
                  <a:srgbClr val="FFC000"/>
                </a:solidFill>
              </a:rPr>
              <a:t>://bit.ly/phoenix-pag-2018</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485055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11808" y="1604440"/>
            <a:ext cx="7733213" cy="17852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11808" y="3389728"/>
            <a:ext cx="7733213" cy="3175993"/>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p:cNvSpPr>
            <a:spLocks noGrp="1"/>
          </p:cNvSpPr>
          <p:nvPr>
            <p:ph type="title"/>
          </p:nvPr>
        </p:nvSpPr>
        <p:spPr/>
        <p:txBody>
          <a:bodyPr/>
          <a:lstStyle/>
          <a:p>
            <a:r>
              <a:rPr lang="en-US" b="1" dirty="0" smtClean="0"/>
              <a:t>What evidence code applies here? </a:t>
            </a:r>
            <a:endParaRPr lang="en-US" b="1" dirty="0"/>
          </a:p>
        </p:txBody>
      </p:sp>
    </p:spTree>
    <p:extLst>
      <p:ext uri="{BB962C8B-B14F-4D97-AF65-F5344CB8AC3E}">
        <p14:creationId xmlns:p14="http://schemas.microsoft.com/office/powerpoint/2010/main" val="14165908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Content Placeholder 2"/>
          <p:cNvSpPr>
            <a:spLocks noGrp="1"/>
          </p:cNvSpPr>
          <p:nvPr>
            <p:ph idx="1"/>
          </p:nvPr>
        </p:nvSpPr>
        <p:spPr/>
        <p:txBody>
          <a:bodyPr/>
          <a:lstStyle/>
          <a:p>
            <a:r>
              <a:rPr lang="en-US" dirty="0"/>
              <a:t>Education </a:t>
            </a:r>
            <a:r>
              <a:rPr lang="en-US" dirty="0" smtClean="0"/>
              <a:t>(on biocuration</a:t>
            </a:r>
            <a:r>
              <a:rPr lang="en-US" dirty="0"/>
              <a:t>)</a:t>
            </a:r>
          </a:p>
          <a:p>
            <a:r>
              <a:rPr lang="en-US" dirty="0"/>
              <a:t>Collaboration (with fellow scientists)</a:t>
            </a:r>
          </a:p>
          <a:p>
            <a:r>
              <a:rPr lang="en-US" dirty="0"/>
              <a:t>Contribution (to the body of integrated, computable knowledge)</a:t>
            </a:r>
          </a:p>
          <a:p>
            <a:r>
              <a:rPr lang="en-US" dirty="0"/>
              <a:t>Fun</a:t>
            </a:r>
            <a:r>
              <a:rPr lang="en-US" dirty="0" smtClean="0"/>
              <a:t>!</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88346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biocuration?</a:t>
            </a:r>
            <a:endParaRPr lang="en-US" dirty="0"/>
          </a:p>
        </p:txBody>
      </p:sp>
      <p:sp>
        <p:nvSpPr>
          <p:cNvPr id="3" name="Content Placeholder 2"/>
          <p:cNvSpPr>
            <a:spLocks noGrp="1"/>
          </p:cNvSpPr>
          <p:nvPr>
            <p:ph idx="1"/>
          </p:nvPr>
        </p:nvSpPr>
        <p:spPr/>
        <p:txBody>
          <a:bodyPr/>
          <a:lstStyle/>
          <a:p>
            <a:r>
              <a:rPr lang="en-US" dirty="0" smtClean="0"/>
              <a:t>The </a:t>
            </a:r>
            <a:r>
              <a:rPr lang="en-US" dirty="0"/>
              <a:t>collection, annotation, and validation of </a:t>
            </a:r>
            <a:r>
              <a:rPr lang="en-US" dirty="0" smtClean="0"/>
              <a:t>knowledge disseminated through </a:t>
            </a:r>
            <a:r>
              <a:rPr lang="en-US" dirty="0"/>
              <a:t>biological </a:t>
            </a:r>
            <a:r>
              <a:rPr lang="en-US" dirty="0" smtClean="0"/>
              <a:t>databases.</a:t>
            </a:r>
            <a:endParaRPr lang="en-US" dirty="0"/>
          </a:p>
          <a:p>
            <a:r>
              <a:rPr lang="en-US" dirty="0"/>
              <a:t>Areas: gene and protein structure, gene function, allele, phenotype, sequence variation, nomenclature, </a:t>
            </a:r>
            <a:r>
              <a:rPr lang="en-US" dirty="0" smtClean="0"/>
              <a:t>etc.</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41566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0" y="0"/>
            <a:ext cx="9128169" cy="6858000"/>
          </a:xfrm>
          <a:prstGeom prst="rect">
            <a:avLst/>
          </a:prstGeom>
        </p:spPr>
      </p:pic>
      <p:sp>
        <p:nvSpPr>
          <p:cNvPr id="5" name="TextBox 4"/>
          <p:cNvSpPr txBox="1"/>
          <p:nvPr/>
        </p:nvSpPr>
        <p:spPr>
          <a:xfrm>
            <a:off x="7898921" y="100483"/>
            <a:ext cx="2753248" cy="307777"/>
          </a:xfrm>
          <a:prstGeom prst="rect">
            <a:avLst/>
          </a:prstGeom>
          <a:noFill/>
        </p:spPr>
        <p:txBody>
          <a:bodyPr wrap="square" rtlCol="0">
            <a:spAutoFit/>
          </a:bodyPr>
          <a:lstStyle/>
          <a:p>
            <a:pPr algn="r"/>
            <a:r>
              <a:rPr lang="en-US" sz="1400" b="1" dirty="0" smtClean="0">
                <a:solidFill>
                  <a:srgbClr val="E2AA0D"/>
                </a:solidFill>
                <a:latin typeface="Arial" charset="0"/>
                <a:ea typeface="Arial" charset="0"/>
                <a:cs typeface="Arial" charset="0"/>
              </a:rPr>
              <a:t>Credit: Melissa Haendel</a:t>
            </a:r>
            <a:endParaRPr lang="en-US" sz="1400" b="1" dirty="0">
              <a:solidFill>
                <a:srgbClr val="E2AA0D"/>
              </a:solidFill>
              <a:latin typeface="Arial" charset="0"/>
              <a:ea typeface="Arial" charset="0"/>
              <a:cs typeface="Arial" charset="0"/>
            </a:endParaRPr>
          </a:p>
        </p:txBody>
      </p:sp>
      <p:sp>
        <p:nvSpPr>
          <p:cNvPr id="6" name="Rounded Rectangle 5"/>
          <p:cNvSpPr/>
          <p:nvPr/>
        </p:nvSpPr>
        <p:spPr>
          <a:xfrm>
            <a:off x="6219930" y="170822"/>
            <a:ext cx="1256044" cy="572756"/>
          </a:xfrm>
          <a:prstGeom prst="roundRect">
            <a:avLst/>
          </a:prstGeom>
          <a:solidFill>
            <a:srgbClr val="F3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840520" y="3705190"/>
            <a:ext cx="8107345" cy="2974312"/>
          </a:xfrm>
          <a:prstGeom prst="roundRect">
            <a:avLst/>
          </a:prstGeom>
          <a:solidFill>
            <a:srgbClr val="F3F3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1502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Primer on Annotation</a:t>
            </a:r>
            <a:endParaRPr lang="en-US" dirty="0"/>
          </a:p>
        </p:txBody>
      </p:sp>
      <p:sp>
        <p:nvSpPr>
          <p:cNvPr id="3" name="Content Placeholder 2"/>
          <p:cNvSpPr>
            <a:spLocks noGrp="1"/>
          </p:cNvSpPr>
          <p:nvPr>
            <p:ph idx="1"/>
          </p:nvPr>
        </p:nvSpPr>
        <p:spPr/>
        <p:txBody>
          <a:bodyPr>
            <a:normAutofit/>
          </a:bodyPr>
          <a:lstStyle/>
          <a:p>
            <a:r>
              <a:rPr lang="en-US" sz="2400" dirty="0" smtClean="0">
                <a:solidFill>
                  <a:schemeClr val="bg2">
                    <a:lumMod val="50000"/>
                    <a:lumOff val="50000"/>
                  </a:schemeClr>
                </a:solidFill>
              </a:rPr>
              <a:t>Overview</a:t>
            </a:r>
            <a:endParaRPr lang="en-US" sz="2400" dirty="0">
              <a:solidFill>
                <a:schemeClr val="bg2">
                  <a:lumMod val="50000"/>
                  <a:lumOff val="50000"/>
                </a:schemeClr>
              </a:solidFill>
            </a:endParaRPr>
          </a:p>
          <a:p>
            <a:r>
              <a:rPr lang="en-US" sz="2400" dirty="0"/>
              <a:t>Functional Annotation</a:t>
            </a:r>
          </a:p>
          <a:p>
            <a:r>
              <a:rPr lang="en-US" sz="2400" dirty="0">
                <a:solidFill>
                  <a:schemeClr val="bg2">
                    <a:lumMod val="50000"/>
                    <a:lumOff val="50000"/>
                  </a:schemeClr>
                </a:solidFill>
              </a:rPr>
              <a:t>Controlled Vocabularies</a:t>
            </a:r>
          </a:p>
          <a:p>
            <a:r>
              <a:rPr lang="en-US" sz="2400" dirty="0" smtClean="0">
                <a:solidFill>
                  <a:schemeClr val="bg2">
                    <a:lumMod val="50000"/>
                    <a:lumOff val="50000"/>
                  </a:schemeClr>
                </a:solidFill>
              </a:rPr>
              <a:t>Applications</a:t>
            </a:r>
            <a:endParaRPr lang="en-US" sz="2400" dirty="0">
              <a:solidFill>
                <a:schemeClr val="bg2">
                  <a:lumMod val="50000"/>
                  <a:lumOff val="50000"/>
                </a:schemeClr>
              </a:solidFill>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39853" y="6141140"/>
            <a:ext cx="981850" cy="6025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6339255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2C2D1F"/>
      </a:dk2>
      <a:lt2>
        <a:srgbClr val="FAF2C5"/>
      </a:lt2>
      <a:accent1>
        <a:srgbClr val="EA9736"/>
      </a:accent1>
      <a:accent2>
        <a:srgbClr val="EACF56"/>
      </a:accent2>
      <a:accent3>
        <a:srgbClr val="77D4D6"/>
      </a:accent3>
      <a:accent4>
        <a:srgbClr val="54AFDC"/>
      </a:accent4>
      <a:accent5>
        <a:srgbClr val="88C363"/>
      </a:accent5>
      <a:accent6>
        <a:srgbClr val="D9D899"/>
      </a:accent6>
      <a:hlink>
        <a:srgbClr val="A7A574"/>
      </a:hlink>
      <a:folHlink>
        <a:srgbClr val="8B887A"/>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9B359FC9-1E88-4883-B31D-CCECAE2A7B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1389</TotalTime>
  <Words>2374</Words>
  <Application>Microsoft Macintosh PowerPoint</Application>
  <PresentationFormat>Widescreen</PresentationFormat>
  <Paragraphs>311</Paragraphs>
  <Slides>56</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Calibri</vt:lpstr>
      <vt:lpstr>Mangal</vt:lpstr>
      <vt:lpstr>MS Shell Dlg 2</vt:lpstr>
      <vt:lpstr>Trebuchet MS</vt:lpstr>
      <vt:lpstr>Wingdings</vt:lpstr>
      <vt:lpstr>Wingdings 3</vt:lpstr>
      <vt:lpstr>Madison</vt:lpstr>
      <vt:lpstr>Functional Annotation Jamboree</vt:lpstr>
      <vt:lpstr>Tonight’s plan</vt:lpstr>
      <vt:lpstr>Primer on Annotation</vt:lpstr>
      <vt:lpstr>Who are we?</vt:lpstr>
      <vt:lpstr>Phoenix Bioinformatics</vt:lpstr>
      <vt:lpstr>Goals</vt:lpstr>
      <vt:lpstr>What is biocuration?</vt:lpstr>
      <vt:lpstr>PowerPoint Presentation</vt:lpstr>
      <vt:lpstr>Primer on Annotation</vt:lpstr>
      <vt:lpstr>Functional Annotation</vt:lpstr>
      <vt:lpstr>Functional Annotation </vt:lpstr>
      <vt:lpstr>Primer on Annotation</vt:lpstr>
      <vt:lpstr>Language inconsistencies in biology</vt:lpstr>
      <vt:lpstr>Language inconsistencies in biology</vt:lpstr>
      <vt:lpstr>Ontology</vt:lpstr>
      <vt:lpstr>Ontology Annotations</vt:lpstr>
      <vt:lpstr>Example</vt:lpstr>
      <vt:lpstr>General Term Guidelines for Annotation</vt:lpstr>
      <vt:lpstr>GO Evidence Codes</vt:lpstr>
      <vt:lpstr>Evidence Code Ontology</vt:lpstr>
      <vt:lpstr>Primer on Annotation</vt:lpstr>
      <vt:lpstr>Applications</vt:lpstr>
      <vt:lpstr>Functional Annotation  Classification, enrichment, over/under-representation</vt:lpstr>
      <vt:lpstr>Term Enrichment</vt:lpstr>
      <vt:lpstr>Functional Assignment by Sequence Similarity in the context of evolution</vt:lpstr>
      <vt:lpstr>Term Enrichment at  The Arabidopsis Information Resource (TAIR)</vt:lpstr>
      <vt:lpstr>PowerPoint Presentation</vt:lpstr>
      <vt:lpstr>Comparing knowledge across species</vt:lpstr>
      <vt:lpstr>Training Materials</vt:lpstr>
      <vt:lpstr>PowerPoint Presentation</vt:lpstr>
      <vt:lpstr>Let’s play with GOAT</vt:lpstr>
      <vt:lpstr>Entering publication data into GOAT</vt:lpstr>
      <vt:lpstr>Entering gene information in GOAT</vt:lpstr>
      <vt:lpstr>Exercise 1</vt:lpstr>
      <vt:lpstr>First add the article and gene information</vt:lpstr>
      <vt:lpstr>Molecular Function/Biological Role Assay- Fig 2</vt:lpstr>
      <vt:lpstr>Molecular Function/Biological Role Assay- Fig 2</vt:lpstr>
      <vt:lpstr>Adding Molecular Function</vt:lpstr>
      <vt:lpstr>Molecular Function/Biological Role Assay- Fig 2</vt:lpstr>
      <vt:lpstr>Biological Process</vt:lpstr>
      <vt:lpstr>Subcellular Localization Assay –Fig 5</vt:lpstr>
      <vt:lpstr>Subcellular Localization Assay –Fig 5</vt:lpstr>
      <vt:lpstr>Subcellular Localization Assay –Fig 5</vt:lpstr>
      <vt:lpstr>Exercise 2</vt:lpstr>
      <vt:lpstr>PowerPoint Presentation</vt:lpstr>
      <vt:lpstr>Case Study: Process inference based on genetic interaction (IGI)</vt:lpstr>
      <vt:lpstr>Case Study: Process inference based on genetic interaction (IGI)</vt:lpstr>
      <vt:lpstr>Case Study: Process inference based on genetic interaction (IGI)</vt:lpstr>
      <vt:lpstr>Case Study: How GO treats  protein-protein interactions</vt:lpstr>
      <vt:lpstr>Case Study: How GO treats  protein-protein interactions</vt:lpstr>
      <vt:lpstr>Case Study: How GO treats  protein-protein interactions</vt:lpstr>
      <vt:lpstr>Exercise 3</vt:lpstr>
      <vt:lpstr>To Keep in Mind</vt:lpstr>
      <vt:lpstr>To Keep in Mind</vt:lpstr>
      <vt:lpstr>Training Materials</vt:lpstr>
      <vt:lpstr>What evidence code applies here? </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Annotation Jamboree</dc:title>
  <dc:creator>Moni Munoz-Torres</dc:creator>
  <cp:lastModifiedBy>Moni Munoz-Torres</cp:lastModifiedBy>
  <cp:revision>362</cp:revision>
  <dcterms:created xsi:type="dcterms:W3CDTF">2018-01-09T18:50:02Z</dcterms:created>
  <dcterms:modified xsi:type="dcterms:W3CDTF">2018-01-17T02:50:41Z</dcterms:modified>
</cp:coreProperties>
</file>